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0" r:id="rId16"/>
    <p:sldId id="269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 autoAdjust="0"/>
    <p:restoredTop sz="94576" autoAdjust="0"/>
  </p:normalViewPr>
  <p:slideViewPr>
    <p:cSldViewPr>
      <p:cViewPr>
        <p:scale>
          <a:sx n="82" d="100"/>
          <a:sy n="82" d="100"/>
        </p:scale>
        <p:origin x="-222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AB1B3CF-BD38-4021-8A66-5FD15EFAE3D4}" type="datetimeFigureOut">
              <a:rPr lang="fr-FR" smtClean="0"/>
              <a:pPr/>
              <a:t>02/05/2016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AE0574-FF5A-4E6B-947E-560A6661DA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1B3CF-BD38-4021-8A66-5FD15EFAE3D4}" type="datetimeFigureOut">
              <a:rPr lang="fr-FR" smtClean="0"/>
              <a:pPr/>
              <a:t>02/05/2016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AE0574-FF5A-4E6B-947E-560A6661DA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1B3CF-BD38-4021-8A66-5FD15EFAE3D4}" type="datetimeFigureOut">
              <a:rPr lang="fr-FR" smtClean="0"/>
              <a:pPr/>
              <a:t>02/05/2016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AE0574-FF5A-4E6B-947E-560A6661DA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1B3CF-BD38-4021-8A66-5FD15EFAE3D4}" type="datetimeFigureOut">
              <a:rPr lang="fr-FR" smtClean="0"/>
              <a:pPr/>
              <a:t>02/05/2016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AE0574-FF5A-4E6B-947E-560A6661DAD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1B3CF-BD38-4021-8A66-5FD15EFAE3D4}" type="datetimeFigureOut">
              <a:rPr lang="fr-FR" smtClean="0"/>
              <a:pPr/>
              <a:t>02/05/2016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AE0574-FF5A-4E6B-947E-560A6661DAD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1B3CF-BD38-4021-8A66-5FD15EFAE3D4}" type="datetimeFigureOut">
              <a:rPr lang="fr-FR" smtClean="0"/>
              <a:pPr/>
              <a:t>02/05/2016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AE0574-FF5A-4E6B-947E-560A6661DAD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1B3CF-BD38-4021-8A66-5FD15EFAE3D4}" type="datetimeFigureOut">
              <a:rPr lang="fr-FR" smtClean="0"/>
              <a:pPr/>
              <a:t>02/05/2016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AE0574-FF5A-4E6B-947E-560A6661DA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1B3CF-BD38-4021-8A66-5FD15EFAE3D4}" type="datetimeFigureOut">
              <a:rPr lang="fr-FR" smtClean="0"/>
              <a:pPr/>
              <a:t>02/05/2016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AE0574-FF5A-4E6B-947E-560A6661DAD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1B3CF-BD38-4021-8A66-5FD15EFAE3D4}" type="datetimeFigureOut">
              <a:rPr lang="fr-FR" smtClean="0"/>
              <a:pPr/>
              <a:t>02/05/2016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AE0574-FF5A-4E6B-947E-560A6661DA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AB1B3CF-BD38-4021-8A66-5FD15EFAE3D4}" type="datetimeFigureOut">
              <a:rPr lang="fr-FR" smtClean="0"/>
              <a:pPr/>
              <a:t>02/05/2016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AE0574-FF5A-4E6B-947E-560A6661DA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AB1B3CF-BD38-4021-8A66-5FD15EFAE3D4}" type="datetimeFigureOut">
              <a:rPr lang="fr-FR" smtClean="0"/>
              <a:pPr/>
              <a:t>02/05/2016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AE0574-FF5A-4E6B-947E-560A6661DAD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AB1B3CF-BD38-4021-8A66-5FD15EFAE3D4}" type="datetimeFigureOut">
              <a:rPr lang="fr-FR" smtClean="0"/>
              <a:pPr/>
              <a:t>02/05/2016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AE0574-FF5A-4E6B-947E-560A6661DA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iesmp.ma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pn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260034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8000" dirty="0" smtClean="0">
                <a:solidFill>
                  <a:srgbClr val="002060"/>
                </a:solidFill>
              </a:rPr>
              <a:t>ISTL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Institut Supérieur de Transport et de Logistique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3108" y="3929066"/>
            <a:ext cx="4929222" cy="82868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ar-MA" sz="8000" b="1" dirty="0" smtClean="0">
                <a:solidFill>
                  <a:srgbClr val="FF0000"/>
                </a:solidFill>
              </a:rPr>
              <a:t>لأول مرة بالناظور</a:t>
            </a:r>
            <a:r>
              <a:rPr lang="fr-FR" sz="8000" b="1" dirty="0" smtClean="0">
                <a:solidFill>
                  <a:srgbClr val="FF0000"/>
                </a:solidFill>
              </a:rPr>
              <a:t> </a:t>
            </a:r>
            <a:endParaRPr lang="fr-FR" sz="80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6000768"/>
            <a:ext cx="8643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  </a:t>
            </a:r>
            <a:r>
              <a:rPr lang="fr-FR" b="1" dirty="0" smtClean="0"/>
              <a:t>Unique école marocaine spécialisée  dans l’enseignement de la logistique </a:t>
            </a:r>
            <a:endParaRPr lang="fr-FR" b="1" dirty="0"/>
          </a:p>
        </p:txBody>
      </p:sp>
      <p:sp>
        <p:nvSpPr>
          <p:cNvPr id="5" name="Bulle ronde 4"/>
          <p:cNvSpPr/>
          <p:nvPr/>
        </p:nvSpPr>
        <p:spPr>
          <a:xfrm>
            <a:off x="6858016" y="3500438"/>
            <a:ext cx="2071702" cy="1357322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Filières Accréditées par l’Etat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7" name="Organigramme : Stockage à accès séquentiel 6"/>
          <p:cNvSpPr/>
          <p:nvPr/>
        </p:nvSpPr>
        <p:spPr>
          <a:xfrm>
            <a:off x="0" y="3500438"/>
            <a:ext cx="1785918" cy="1357322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Diplômes d’Etat Français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8" name="fbPhotoImage" descr="https://scontent-mad1-1.xx.fbcdn.net/hphotos-xfp1/v/t1.0-9/12310625_649355518500398_405435382662799018_n.jpg?oh=97b6f507e326670f89dce2f80f36c613&amp;oe=573DCB6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14678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857224" y="428604"/>
            <a:ext cx="7072362" cy="8572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Diplôme bac +6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214414" y="3286124"/>
            <a:ext cx="7072362" cy="28575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chemeClr val="tx1"/>
                </a:solidFill>
              </a:rPr>
              <a:t>Mastère Spécialisé</a:t>
            </a:r>
          </a:p>
          <a:p>
            <a:pPr algn="ctr"/>
            <a:r>
              <a:rPr lang="fr-FR" sz="3600" b="1" dirty="0" smtClean="0">
                <a:solidFill>
                  <a:schemeClr val="tx1"/>
                </a:solidFill>
              </a:rPr>
              <a:t>Ingénierie et Management des Systèmes Logistiques</a:t>
            </a:r>
            <a:endParaRPr lang="fr-FR" sz="3600" b="1" dirty="0">
              <a:solidFill>
                <a:schemeClr val="tx1"/>
              </a:solidFill>
            </a:endParaRPr>
          </a:p>
        </p:txBody>
      </p:sp>
      <p:sp>
        <p:nvSpPr>
          <p:cNvPr id="10" name="Bulle ronde 9"/>
          <p:cNvSpPr/>
          <p:nvPr/>
        </p:nvSpPr>
        <p:spPr>
          <a:xfrm>
            <a:off x="5286380" y="1357298"/>
            <a:ext cx="2928958" cy="1714512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Picture 2" descr="C:\Users\CHAIB BEN KADDOUR\Desktop\les partenaires\hassan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714488"/>
            <a:ext cx="2143141" cy="857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1071538" y="285728"/>
            <a:ext cx="6000792" cy="107157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7200" dirty="0" smtClean="0"/>
              <a:t>فرصة</a:t>
            </a:r>
            <a:endParaRPr lang="fr-FR" sz="72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857224" y="1785926"/>
            <a:ext cx="6500858" cy="33575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fr-FR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Doctorat</a:t>
            </a:r>
          </a:p>
          <a:p>
            <a:pPr algn="ctr"/>
            <a:endParaRPr lang="fr-FR" sz="8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fr-FR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CHAIB BEN KADDOUR\Desktop\les partenaires\pari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357562"/>
            <a:ext cx="1600200" cy="1409700"/>
          </a:xfrm>
          <a:prstGeom prst="rect">
            <a:avLst/>
          </a:prstGeom>
          <a:noFill/>
        </p:spPr>
      </p:pic>
      <p:pic>
        <p:nvPicPr>
          <p:cNvPr id="1027" name="Picture 3" descr="C:\Users\CHAIB BEN KADDOUR\Desktop\les partenaires\cna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3" y="3571876"/>
            <a:ext cx="2214578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785786" y="214290"/>
            <a:ext cx="7572428" cy="12858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dirty="0">
              <a:solidFill>
                <a:srgbClr val="FF0000"/>
              </a:solidFill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285852" y="500042"/>
            <a:ext cx="6786610" cy="5524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fr-FR" sz="18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FORMATIONS    QUALIFIANTES    COURTES</a:t>
            </a:r>
            <a:endParaRPr lang="fr-FR" sz="18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5286380" y="2071678"/>
            <a:ext cx="3214710" cy="928694"/>
          </a:xfrm>
          <a:prstGeom prst="flowChartPunchedTap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5500694" y="2285992"/>
            <a:ext cx="285752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fr-FR" sz="14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 à 3 JOURS </a:t>
            </a:r>
            <a:endParaRPr lang="fr-FR" sz="1400" b="1" kern="10" spc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42844" y="3071810"/>
            <a:ext cx="6429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2400" algn="l"/>
              </a:tabLst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En Partenariat avec :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 10" descr="C:\Users\CHAIB BEN KADDOUR\Desktop\aftra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876"/>
            <a:ext cx="200025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500298" y="3571876"/>
            <a:ext cx="500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/>
              <a:t>&amp;</a:t>
            </a:r>
            <a:r>
              <a:rPr lang="fr-FR" b="1" dirty="0" smtClean="0"/>
              <a:t> </a:t>
            </a:r>
            <a:endParaRPr lang="fr-FR" dirty="0"/>
          </a:p>
        </p:txBody>
      </p:sp>
      <p:pic>
        <p:nvPicPr>
          <p:cNvPr id="13" name="Image 12" descr="C:\Users\CHAIB BEN KADDOUR\Desktop\cnam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571876"/>
            <a:ext cx="177165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000100" y="4929198"/>
            <a:ext cx="6929486" cy="857256"/>
          </a:xfrm>
          <a:prstGeom prst="wedgeRect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1214414" y="5072074"/>
            <a:ext cx="642942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fr-FR" sz="20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  <a:t>Formations Diplomantes grâce à la VAP</a:t>
            </a:r>
            <a:endParaRPr lang="fr-FR" sz="2000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785785" y="1700808"/>
            <a:ext cx="3679057" cy="12852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 smtClean="0">
                <a:solidFill>
                  <a:srgbClr val="FFFF00"/>
                </a:solidFill>
              </a:rPr>
              <a:t>بإمكانك الحصول على مجموعة من الديبلومات حتى ان لم تتوفر على مستوى معين من الدراسة</a:t>
            </a:r>
            <a:endParaRPr lang="fr-FR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857224" y="428604"/>
            <a:ext cx="7072362" cy="8572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4800" dirty="0">
              <a:solidFill>
                <a:srgbClr val="FF0000"/>
              </a:solidFill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500166" y="500042"/>
            <a:ext cx="5357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2400" algn="l"/>
              </a:tabLst>
            </a:pP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               </a:t>
            </a: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LES FORMATIONS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 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428596" y="2143116"/>
            <a:ext cx="7715304" cy="44291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fr-FR" altLang="zh-CN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Management et  Gestion</a:t>
            </a:r>
          </a:p>
          <a:p>
            <a:pPr lvl="1" fontAlgn="base">
              <a:spcBef>
                <a:spcPct val="0"/>
              </a:spcBef>
              <a:spcAft>
                <a:spcPts val="1000"/>
              </a:spcAft>
              <a:buFont typeface="Symbol" pitchFamily="18" charset="2"/>
              <a:buChar char="·"/>
            </a:pPr>
            <a:r>
              <a:rPr kumimoji="0" lang="fr-FR" altLang="zh-CN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Ressources Humaines</a:t>
            </a:r>
          </a:p>
          <a:p>
            <a:pPr lvl="1" fontAlgn="base">
              <a:spcBef>
                <a:spcPct val="0"/>
              </a:spcBef>
              <a:spcAft>
                <a:spcPts val="1000"/>
              </a:spcAft>
              <a:buFont typeface="Symbol" pitchFamily="18" charset="2"/>
              <a:buChar char="·"/>
            </a:pPr>
            <a:r>
              <a:rPr kumimoji="0" lang="fr-FR" altLang="zh-CN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Management des opérations Logistiques</a:t>
            </a:r>
          </a:p>
          <a:p>
            <a:pPr lvl="1" fontAlgn="base">
              <a:spcBef>
                <a:spcPct val="0"/>
              </a:spcBef>
              <a:spcAft>
                <a:spcPts val="1000"/>
              </a:spcAft>
              <a:buFont typeface="Symbol" pitchFamily="18" charset="2"/>
              <a:buChar char="·"/>
            </a:pPr>
            <a:r>
              <a:rPr kumimoji="0" lang="fr-FR" altLang="zh-CN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Réglementation, Juridique, Social</a:t>
            </a:r>
          </a:p>
          <a:p>
            <a:pPr lvl="1" fontAlgn="base">
              <a:spcBef>
                <a:spcPct val="0"/>
              </a:spcBef>
              <a:spcAft>
                <a:spcPts val="1000"/>
              </a:spcAft>
              <a:buFont typeface="Symbol" pitchFamily="18" charset="2"/>
              <a:buChar char="·"/>
            </a:pPr>
            <a:r>
              <a:rPr kumimoji="0" lang="fr-FR" altLang="zh-CN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Techniques d’Exploitation Transport</a:t>
            </a:r>
          </a:p>
          <a:p>
            <a:pPr lvl="1" fontAlgn="base">
              <a:spcBef>
                <a:spcPct val="0"/>
              </a:spcBef>
              <a:spcAft>
                <a:spcPts val="1000"/>
              </a:spcAft>
              <a:buFont typeface="Symbol" pitchFamily="18" charset="2"/>
              <a:buChar char="·"/>
            </a:pPr>
            <a:r>
              <a:rPr kumimoji="0" lang="fr-FR" altLang="zh-CN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Matières Dangereuses / Sureté d’Hygiène</a:t>
            </a:r>
          </a:p>
          <a:p>
            <a:pPr lvl="1" fontAlgn="base">
              <a:spcBef>
                <a:spcPct val="0"/>
              </a:spcBef>
              <a:spcAft>
                <a:spcPts val="1000"/>
              </a:spcAft>
              <a:buFont typeface="Symbol" pitchFamily="18" charset="2"/>
              <a:buChar char="·"/>
            </a:pPr>
            <a:r>
              <a:rPr kumimoji="0" lang="fr-FR" altLang="zh-CN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Environnement Durable</a:t>
            </a:r>
          </a:p>
          <a:p>
            <a:pPr lvl="1" fontAlgn="base">
              <a:spcBef>
                <a:spcPct val="0"/>
              </a:spcBef>
              <a:spcAft>
                <a:spcPts val="1000"/>
              </a:spcAft>
              <a:buFont typeface="Symbol" pitchFamily="18" charset="2"/>
              <a:buChar char="·"/>
            </a:pPr>
            <a:r>
              <a:rPr kumimoji="0" lang="fr-FR" altLang="zh-CN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Transport Multimodal International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 7" descr="C:\Users\CHAIB BEN KADDOUR\Desktop\aftra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26432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C:\Users\CHAIB BEN KADDOUR\Desktop\cnam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500174"/>
            <a:ext cx="207170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CHAIB BEN KADDOUR\Desktop\les partenaires\ist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1500174"/>
            <a:ext cx="2071702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0034" y="142852"/>
            <a:ext cx="8215370" cy="1285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MA" sz="4000" b="1" dirty="0" smtClean="0">
                <a:solidFill>
                  <a:srgbClr val="FF0000"/>
                </a:solidFill>
              </a:rPr>
              <a:t>             </a:t>
            </a:r>
            <a:r>
              <a:rPr lang="fr-FR" sz="4000" b="1" dirty="0" smtClean="0">
                <a:solidFill>
                  <a:srgbClr val="FF0000"/>
                </a:solidFill>
              </a:rPr>
              <a:t>Café </a:t>
            </a:r>
            <a:r>
              <a:rPr lang="fr-FR" sz="4000" b="1" dirty="0" smtClean="0">
                <a:solidFill>
                  <a:srgbClr val="FF0000"/>
                </a:solidFill>
              </a:rPr>
              <a:t>d’</a:t>
            </a:r>
            <a:r>
              <a:rPr lang="fr-FR" sz="4000" b="1" dirty="0" err="1" smtClean="0">
                <a:solidFill>
                  <a:srgbClr val="FF0000"/>
                </a:solidFill>
              </a:rPr>
              <a:t>etudiant</a:t>
            </a:r>
            <a:r>
              <a:rPr lang="fr-FR" sz="4000" b="1" dirty="0" smtClean="0">
                <a:solidFill>
                  <a:srgbClr val="FF0000"/>
                </a:solidFill>
              </a:rPr>
              <a:t/>
            </a:r>
            <a:br>
              <a:rPr lang="fr-FR" sz="4000" b="1" dirty="0" smtClean="0">
                <a:solidFill>
                  <a:srgbClr val="FF0000"/>
                </a:solidFill>
              </a:rPr>
            </a:br>
            <a:r>
              <a:rPr lang="fr-FR" sz="4000" b="1" dirty="0" smtClean="0">
                <a:solidFill>
                  <a:srgbClr val="FF0000"/>
                </a:solidFill>
              </a:rPr>
              <a:t>                  </a:t>
            </a:r>
            <a:r>
              <a:rPr lang="ar-MA" sz="4000" b="1" dirty="0" smtClean="0">
                <a:solidFill>
                  <a:srgbClr val="FF0000"/>
                </a:solidFill>
              </a:rPr>
              <a:t>مقهى الطالب</a:t>
            </a:r>
            <a:endParaRPr lang="fr-FR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500034" y="1571612"/>
            <a:ext cx="8215370" cy="16430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r" rtl="1"/>
            <a:r>
              <a:rPr lang="ar-MA" sz="3200" b="1" dirty="0" smtClean="0">
                <a:solidFill>
                  <a:srgbClr val="00B050"/>
                </a:solidFill>
              </a:rPr>
              <a:t>- لطلبة معهدي: </a:t>
            </a:r>
            <a:r>
              <a:rPr lang="fr-FR" sz="3200" b="1" dirty="0" smtClean="0">
                <a:solidFill>
                  <a:srgbClr val="00B050"/>
                </a:solidFill>
              </a:rPr>
              <a:t>IESMP   </a:t>
            </a:r>
            <a:r>
              <a:rPr lang="ar-MA" sz="3200" b="1" dirty="0" smtClean="0">
                <a:solidFill>
                  <a:srgbClr val="00B050"/>
                </a:solidFill>
              </a:rPr>
              <a:t> و</a:t>
            </a:r>
            <a:r>
              <a:rPr lang="fr-FR" sz="3200" b="1" dirty="0" smtClean="0">
                <a:solidFill>
                  <a:srgbClr val="00B050"/>
                </a:solidFill>
              </a:rPr>
              <a:t> </a:t>
            </a:r>
            <a:r>
              <a:rPr lang="ar-MA" sz="3200" b="1" dirty="0" smtClean="0">
                <a:solidFill>
                  <a:srgbClr val="00B050"/>
                </a:solidFill>
              </a:rPr>
              <a:t> </a:t>
            </a:r>
            <a:r>
              <a:rPr lang="fr-FR" sz="3200" b="1" dirty="0" smtClean="0">
                <a:solidFill>
                  <a:srgbClr val="00B050"/>
                </a:solidFill>
              </a:rPr>
              <a:t> ISTL –Nador</a:t>
            </a:r>
            <a:r>
              <a:rPr lang="ar-MA" sz="3200" b="1" dirty="0" smtClean="0">
                <a:solidFill>
                  <a:srgbClr val="00B050"/>
                </a:solidFill>
              </a:rPr>
              <a:t>        - لطلبة المدارس والمعاهد الأخرى والجامعة </a:t>
            </a:r>
            <a:endParaRPr lang="fr-FR" sz="32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poste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357562"/>
            <a:ext cx="4357718" cy="2936875"/>
          </a:xfrm>
          <a:prstGeom prst="rect">
            <a:avLst/>
          </a:prstGeom>
          <a:noFill/>
        </p:spPr>
      </p:pic>
      <p:pic>
        <p:nvPicPr>
          <p:cNvPr id="1027" name="Picture 3" descr="C:\Users\poste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357562"/>
            <a:ext cx="3929090" cy="293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Picture 2" descr="C:\Documents and Settings\Administrateur\Bureau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98"/>
            <a:ext cx="3214678" cy="2936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Administrateur\Bureau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72"/>
            <a:ext cx="3179954" cy="3857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57554" y="142852"/>
            <a:ext cx="5643602" cy="14144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Cité : DAR ATTALEB</a:t>
            </a:r>
            <a:r>
              <a:rPr lang="fr-FR" b="1" dirty="0" smtClean="0">
                <a:solidFill>
                  <a:srgbClr val="FF0000"/>
                </a:solidFill>
              </a:rPr>
              <a:t/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ar-MA" sz="3200" b="1" dirty="0" smtClean="0">
                <a:solidFill>
                  <a:srgbClr val="FF0000"/>
                </a:solidFill>
              </a:rPr>
              <a:t>حي :دار الطالب</a:t>
            </a:r>
            <a:r>
              <a:rPr lang="fr-FR" b="1" dirty="0" smtClean="0">
                <a:solidFill>
                  <a:srgbClr val="FF0000"/>
                </a:solidFill>
              </a:rPr>
              <a:t/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ar-MA" b="1" dirty="0" smtClean="0">
                <a:solidFill>
                  <a:srgbClr val="FF0000"/>
                </a:solidFill>
              </a:rPr>
              <a:t>                              حي خاص                       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poste\Downloads\dar tale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571612"/>
            <a:ext cx="5643602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596" y="116632"/>
            <a:ext cx="8501122" cy="468051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000" dirty="0" smtClean="0">
                <a:solidFill>
                  <a:srgbClr val="FF0000"/>
                </a:solidFill>
              </a:rPr>
              <a:t>                              </a:t>
            </a:r>
            <a:r>
              <a:rPr lang="ar-MA" sz="4900" dirty="0" smtClean="0">
                <a:solidFill>
                  <a:srgbClr val="FF0000"/>
                </a:solidFill>
              </a:rPr>
              <a:t>العنوان</a:t>
            </a:r>
            <a:r>
              <a:rPr lang="ar-MA" sz="6000" dirty="0" smtClean="0">
                <a:solidFill>
                  <a:srgbClr val="FF0000"/>
                </a:solidFill>
              </a:rPr>
              <a:t>  </a:t>
            </a:r>
            <a:r>
              <a:rPr lang="fr-FR" sz="6000" dirty="0" smtClean="0">
                <a:solidFill>
                  <a:srgbClr val="FF0000"/>
                </a:solidFill>
              </a:rPr>
              <a:t>  </a:t>
            </a:r>
            <a:r>
              <a:rPr lang="ar-MA" sz="2000" dirty="0" smtClean="0">
                <a:solidFill>
                  <a:srgbClr val="FF0000"/>
                </a:solidFill>
              </a:rPr>
              <a:t/>
            </a:r>
            <a:br>
              <a:rPr lang="ar-MA" sz="2000" dirty="0" smtClean="0">
                <a:solidFill>
                  <a:srgbClr val="FF0000"/>
                </a:solidFill>
              </a:rPr>
            </a:br>
            <a:r>
              <a:rPr lang="fr-FR" sz="2800" dirty="0" smtClean="0">
                <a:solidFill>
                  <a:srgbClr val="FF0000"/>
                </a:solidFill>
              </a:rPr>
              <a:t>                                           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ar-MA" sz="4400" u="sng" dirty="0" err="1" smtClean="0">
                <a:solidFill>
                  <a:srgbClr val="00B050"/>
                </a:solidFill>
              </a:rPr>
              <a:t>الدارالبيضاء</a:t>
            </a:r>
            <a:r>
              <a:rPr lang="fr-FR" sz="4400" u="sng" dirty="0" smtClean="0">
                <a:solidFill>
                  <a:srgbClr val="FF0000"/>
                </a:solidFill>
              </a:rPr>
              <a:t/>
            </a:r>
            <a:br>
              <a:rPr lang="fr-FR" sz="4400" u="sng" dirty="0" smtClean="0">
                <a:solidFill>
                  <a:srgbClr val="FF0000"/>
                </a:solidFill>
              </a:rPr>
            </a:br>
            <a:r>
              <a:rPr lang="ar-MA" sz="2800" dirty="0" smtClean="0"/>
              <a:t/>
            </a:r>
            <a:br>
              <a:rPr lang="ar-MA" sz="2800" dirty="0" smtClean="0"/>
            </a:br>
            <a:r>
              <a:rPr lang="ar-MA" sz="2000" dirty="0" smtClean="0">
                <a:solidFill>
                  <a:srgbClr val="FF0000"/>
                </a:solidFill>
              </a:rPr>
              <a:t>شارع الرباط :  حي عين السبع </a:t>
            </a:r>
            <a:r>
              <a:rPr lang="ar-MA" sz="2000" dirty="0" err="1" smtClean="0">
                <a:solidFill>
                  <a:srgbClr val="FF0000"/>
                </a:solidFill>
              </a:rPr>
              <a:t>الدارالبيضاء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Tél</a:t>
            </a:r>
            <a:r>
              <a:rPr lang="fr-FR" sz="2000" dirty="0" smtClean="0">
                <a:solidFill>
                  <a:schemeClr val="tx1"/>
                </a:solidFill>
              </a:rPr>
              <a:t>: (+212) 0522 24 64 </a:t>
            </a:r>
            <a:r>
              <a:rPr lang="fr-FR" sz="2000" dirty="0" err="1" smtClean="0">
                <a:solidFill>
                  <a:schemeClr val="tx1"/>
                </a:solidFill>
              </a:rPr>
              <a:t>64</a:t>
            </a:r>
            <a:r>
              <a:rPr lang="fr-FR" sz="2000" dirty="0" smtClean="0">
                <a:solidFill>
                  <a:schemeClr val="tx1"/>
                </a:solidFill>
              </a:rPr>
              <a:t> / 61 </a:t>
            </a:r>
            <a:r>
              <a:rPr lang="fr-FR" sz="2000" dirty="0" err="1" smtClean="0">
                <a:solidFill>
                  <a:schemeClr val="tx1"/>
                </a:solidFill>
              </a:rPr>
              <a:t>61</a:t>
            </a:r>
            <a:r>
              <a:rPr lang="fr-FR" sz="2000" dirty="0" smtClean="0">
                <a:solidFill>
                  <a:schemeClr val="tx1"/>
                </a:solidFill>
              </a:rPr>
              <a:t>  www.istl.ma</a:t>
            </a:r>
            <a:r>
              <a:rPr lang="fr-FR" sz="2000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</a:t>
            </a:r>
            <a:br>
              <a:rPr lang="fr-FR" sz="2000" dirty="0" smtClean="0">
                <a:solidFill>
                  <a:srgbClr val="FF0000"/>
                </a:solidFill>
              </a:rPr>
            </a:br>
            <a:r>
              <a:rPr lang="fr-FR" sz="2000" dirty="0" smtClean="0">
                <a:solidFill>
                  <a:srgbClr val="FF0000"/>
                </a:solidFill>
              </a:rPr>
              <a:t>                                                                      </a:t>
            </a:r>
            <a:r>
              <a:rPr lang="ar-MA" sz="2000" dirty="0" smtClean="0">
                <a:solidFill>
                  <a:srgbClr val="FF0000"/>
                </a:solidFill>
              </a:rPr>
              <a:t>  </a:t>
            </a:r>
            <a:r>
              <a:rPr lang="ar-MA" sz="4400" u="sng" dirty="0" err="1" smtClean="0">
                <a:solidFill>
                  <a:srgbClr val="00B050"/>
                </a:solidFill>
              </a:rPr>
              <a:t>الناظور</a:t>
            </a:r>
            <a:r>
              <a:rPr lang="fr-FR" sz="4400" u="sng" dirty="0" smtClean="0">
                <a:solidFill>
                  <a:srgbClr val="00B050"/>
                </a:solidFill>
              </a:rPr>
              <a:t/>
            </a:r>
            <a:br>
              <a:rPr lang="fr-FR" sz="4400" u="sng" dirty="0" smtClean="0">
                <a:solidFill>
                  <a:srgbClr val="00B050"/>
                </a:solidFill>
              </a:rPr>
            </a:br>
            <a:r>
              <a:rPr lang="ar-MA" sz="2000" dirty="0">
                <a:solidFill>
                  <a:srgbClr val="FF0000"/>
                </a:solidFill>
              </a:rPr>
              <a:t/>
            </a:r>
            <a:br>
              <a:rPr lang="ar-MA" sz="2000" dirty="0">
                <a:solidFill>
                  <a:srgbClr val="FF0000"/>
                </a:solidFill>
              </a:rPr>
            </a:br>
            <a:r>
              <a:rPr lang="ar-MA" sz="2000" dirty="0">
                <a:solidFill>
                  <a:srgbClr val="FF0000"/>
                </a:solidFill>
              </a:rPr>
              <a:t>شارع </a:t>
            </a:r>
            <a:r>
              <a:rPr lang="ar-MA" sz="2000" dirty="0" err="1">
                <a:solidFill>
                  <a:srgbClr val="FF0000"/>
                </a:solidFill>
              </a:rPr>
              <a:t>تاويمة</a:t>
            </a:r>
            <a:r>
              <a:rPr lang="ar-MA" sz="2000" dirty="0">
                <a:solidFill>
                  <a:srgbClr val="FF0000"/>
                </a:solidFill>
              </a:rPr>
              <a:t> الطريق الرئيسية 39 الناظور</a:t>
            </a:r>
            <a:br>
              <a:rPr lang="ar-MA" sz="2000" dirty="0">
                <a:solidFill>
                  <a:srgbClr val="FF0000"/>
                </a:solidFill>
              </a:rPr>
            </a:br>
            <a:r>
              <a:rPr lang="ar-MA" sz="2000" dirty="0">
                <a:solidFill>
                  <a:srgbClr val="FF0000"/>
                </a:solidFill>
              </a:rPr>
              <a:t>(قرب ثانوية الناظور الجديد)</a:t>
            </a:r>
            <a:r>
              <a:rPr lang="fr-FR" sz="2000" dirty="0">
                <a:solidFill>
                  <a:schemeClr val="bg1"/>
                </a:solidFill>
              </a:rPr>
              <a:t/>
            </a:r>
            <a:br>
              <a:rPr lang="fr-FR" sz="2000" dirty="0">
                <a:solidFill>
                  <a:schemeClr val="bg1"/>
                </a:solidFill>
              </a:rPr>
            </a:br>
            <a:r>
              <a:rPr lang="ar-MA" sz="1400" dirty="0">
                <a:solidFill>
                  <a:schemeClr val="tx1"/>
                </a:solidFill>
              </a:rPr>
              <a:t/>
            </a:r>
            <a:br>
              <a:rPr lang="ar-MA" sz="1400" dirty="0">
                <a:solidFill>
                  <a:schemeClr val="tx1"/>
                </a:solidFill>
              </a:rPr>
            </a:br>
            <a:r>
              <a:rPr lang="fr-FR" sz="1400" dirty="0" smtClean="0">
                <a:solidFill>
                  <a:schemeClr val="tx1"/>
                </a:solidFill>
              </a:rPr>
              <a:t/>
            </a:r>
            <a:br>
              <a:rPr lang="fr-FR" sz="1400" dirty="0" smtClean="0">
                <a:solidFill>
                  <a:schemeClr val="tx1"/>
                </a:solidFill>
              </a:rPr>
            </a:br>
            <a:r>
              <a:rPr lang="fr-FR" sz="1400" dirty="0" smtClean="0">
                <a:solidFill>
                  <a:schemeClr val="tx1"/>
                </a:solidFill>
              </a:rPr>
              <a:t>Tél</a:t>
            </a:r>
            <a:r>
              <a:rPr lang="fr-FR" sz="1400" dirty="0">
                <a:solidFill>
                  <a:schemeClr val="tx1"/>
                </a:solidFill>
              </a:rPr>
              <a:t>: +212 - 536 - 60 - 33 - 25/26 | Fax: +212 - 536 - 60 - 33 - 27 | </a:t>
            </a:r>
            <a:r>
              <a:rPr lang="fr-FR" sz="1400" dirty="0" smtClean="0">
                <a:solidFill>
                  <a:schemeClr val="tx1"/>
                </a:solidFill>
                <a:hlinkClick r:id="rId2"/>
              </a:rPr>
              <a:t>info@iesmp.ma</a:t>
            </a:r>
            <a:r>
              <a:rPr lang="fr-FR" sz="1400" dirty="0" smtClean="0">
                <a:solidFill>
                  <a:schemeClr val="tx1"/>
                </a:solidFill>
              </a:rPr>
              <a:t/>
            </a:r>
            <a:br>
              <a:rPr lang="fr-FR" sz="1400" dirty="0" smtClean="0">
                <a:solidFill>
                  <a:schemeClr val="tx1"/>
                </a:solidFill>
              </a:rPr>
            </a:br>
            <a:r>
              <a:rPr lang="fr-FR" sz="1400" dirty="0" smtClean="0">
                <a:solidFill>
                  <a:schemeClr val="tx1"/>
                </a:solidFill>
              </a:rPr>
              <a:t>www.iesmp.ma</a:t>
            </a:r>
            <a:br>
              <a:rPr lang="fr-FR" sz="1400" dirty="0" smtClean="0">
                <a:solidFill>
                  <a:schemeClr val="tx1"/>
                </a:solidFill>
              </a:rPr>
            </a:br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356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5572132" y="2071678"/>
            <a:ext cx="3071834" cy="264320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Diplômes d’Etat Français</a:t>
            </a:r>
            <a:endParaRPr lang="fr-FR" sz="2800" dirty="0"/>
          </a:p>
        </p:txBody>
      </p:sp>
      <p:sp>
        <p:nvSpPr>
          <p:cNvPr id="6" name="Ellipse 5"/>
          <p:cNvSpPr/>
          <p:nvPr/>
        </p:nvSpPr>
        <p:spPr>
          <a:xfrm>
            <a:off x="0" y="2000240"/>
            <a:ext cx="3428992" cy="26289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Des Parcours d’Excellence Licence</a:t>
            </a:r>
          </a:p>
          <a:p>
            <a:pPr algn="ctr"/>
            <a:r>
              <a:rPr lang="fr-FR" sz="2400" b="1" dirty="0" smtClean="0"/>
              <a:t>Master</a:t>
            </a:r>
          </a:p>
          <a:p>
            <a:pPr algn="ctr"/>
            <a:r>
              <a:rPr lang="fr-FR" sz="2400" b="1" dirty="0" smtClean="0"/>
              <a:t>Doctorat</a:t>
            </a:r>
            <a:endParaRPr lang="fr-FR" sz="2400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214414" y="357166"/>
            <a:ext cx="6215106" cy="128588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Filières ISTL ACCREDITEES par l’Etat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3571868" y="1857364"/>
            <a:ext cx="1857388" cy="335758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Double</a:t>
            </a:r>
            <a:r>
              <a:rPr lang="fr-FR" sz="36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smtClean="0">
                <a:solidFill>
                  <a:schemeClr val="tx1"/>
                </a:solidFill>
              </a:rPr>
              <a:t>Diplomation</a:t>
            </a:r>
            <a:endParaRPr lang="fr-F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Image 1" descr="par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57200"/>
            <a:ext cx="1762156" cy="866775"/>
          </a:xfrm>
          <a:prstGeom prst="rect">
            <a:avLst/>
          </a:prstGeom>
          <a:noFill/>
        </p:spPr>
      </p:pic>
      <p:pic>
        <p:nvPicPr>
          <p:cNvPr id="1039" name="Image 2" descr="hassan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500042"/>
            <a:ext cx="1885950" cy="866775"/>
          </a:xfrm>
          <a:prstGeom prst="rect">
            <a:avLst/>
          </a:prstGeom>
          <a:noFill/>
        </p:spPr>
      </p:pic>
      <p:pic>
        <p:nvPicPr>
          <p:cNvPr id="1038" name="Image 3" descr="marseil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571480"/>
            <a:ext cx="2228850" cy="771525"/>
          </a:xfrm>
          <a:prstGeom prst="rect">
            <a:avLst/>
          </a:prstGeom>
          <a:noFill/>
        </p:spPr>
      </p:pic>
      <p:pic>
        <p:nvPicPr>
          <p:cNvPr id="1037" name="Image 4" descr="paris tec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571480"/>
            <a:ext cx="1657351" cy="800100"/>
          </a:xfrm>
          <a:prstGeom prst="rect">
            <a:avLst/>
          </a:prstGeom>
          <a:noFill/>
        </p:spPr>
      </p:pic>
      <p:pic>
        <p:nvPicPr>
          <p:cNvPr id="1036" name="Image 5" descr="cna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500174"/>
            <a:ext cx="1771650" cy="800100"/>
          </a:xfrm>
          <a:prstGeom prst="rect">
            <a:avLst/>
          </a:prstGeom>
          <a:noFill/>
        </p:spPr>
      </p:pic>
      <p:pic>
        <p:nvPicPr>
          <p:cNvPr id="1035" name="Image 6" descr="ir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1500174"/>
            <a:ext cx="1785950" cy="800100"/>
          </a:xfrm>
          <a:prstGeom prst="rect">
            <a:avLst/>
          </a:prstGeom>
          <a:noFill/>
        </p:spPr>
      </p:pic>
      <p:pic>
        <p:nvPicPr>
          <p:cNvPr id="1034" name="Image 7" descr="aftra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7686" y="1428736"/>
            <a:ext cx="1857388" cy="923925"/>
          </a:xfrm>
          <a:prstGeom prst="rect">
            <a:avLst/>
          </a:prstGeom>
          <a:noFill/>
        </p:spPr>
      </p:pic>
      <p:pic>
        <p:nvPicPr>
          <p:cNvPr id="1033" name="Image 8" descr="cDM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64" y="1500174"/>
            <a:ext cx="2019300" cy="885825"/>
          </a:xfrm>
          <a:prstGeom prst="rect">
            <a:avLst/>
          </a:prstGeom>
          <a:noFill/>
        </p:spPr>
      </p:pic>
      <p:pic>
        <p:nvPicPr>
          <p:cNvPr id="1032" name="Image 9" descr="iu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643182"/>
            <a:ext cx="2019300" cy="762000"/>
          </a:xfrm>
          <a:prstGeom prst="rect">
            <a:avLst/>
          </a:prstGeom>
          <a:noFill/>
        </p:spPr>
      </p:pic>
      <p:pic>
        <p:nvPicPr>
          <p:cNvPr id="1031" name="Image 10" descr="iml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14546" y="2643182"/>
            <a:ext cx="2495550" cy="762000"/>
          </a:xfrm>
          <a:prstGeom prst="rect">
            <a:avLst/>
          </a:prstGeom>
          <a:noFill/>
        </p:spPr>
      </p:pic>
      <p:pic>
        <p:nvPicPr>
          <p:cNvPr id="1030" name="Image 11" descr="federatio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29190" y="2643182"/>
            <a:ext cx="2171700" cy="752475"/>
          </a:xfrm>
          <a:prstGeom prst="rect">
            <a:avLst/>
          </a:prstGeom>
          <a:noFill/>
        </p:spPr>
      </p:pic>
      <p:pic>
        <p:nvPicPr>
          <p:cNvPr id="1029" name="Image 12" descr="transpor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4282" y="4000504"/>
            <a:ext cx="2143125" cy="928694"/>
          </a:xfrm>
          <a:prstGeom prst="rect">
            <a:avLst/>
          </a:prstGeom>
          <a:noFill/>
        </p:spPr>
      </p:pic>
      <p:pic>
        <p:nvPicPr>
          <p:cNvPr id="1028" name="Image 13" descr="ofpp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58082" y="2714620"/>
            <a:ext cx="1285884" cy="752475"/>
          </a:xfrm>
          <a:prstGeom prst="rect">
            <a:avLst/>
          </a:prstGeom>
          <a:noFill/>
        </p:spPr>
      </p:pic>
      <p:pic>
        <p:nvPicPr>
          <p:cNvPr id="1027" name="Image 15" descr="amd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43240" y="4000504"/>
            <a:ext cx="2324100" cy="952500"/>
          </a:xfrm>
          <a:prstGeom prst="rect">
            <a:avLst/>
          </a:prstGeom>
          <a:noFill/>
        </p:spPr>
      </p:pic>
      <p:pic>
        <p:nvPicPr>
          <p:cNvPr id="1026" name="Image 16" descr="snt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357950" y="4000504"/>
            <a:ext cx="1657350" cy="952500"/>
          </a:xfrm>
          <a:prstGeom prst="rect">
            <a:avLst/>
          </a:prstGeom>
          <a:noFill/>
        </p:spPr>
      </p:pic>
      <p:pic>
        <p:nvPicPr>
          <p:cNvPr id="1025" name="Image 17" descr="marsa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857488" y="5429264"/>
            <a:ext cx="3286148" cy="1104901"/>
          </a:xfrm>
          <a:prstGeom prst="rect">
            <a:avLst/>
          </a:prstGeom>
          <a:noFill/>
        </p:spPr>
      </p:pic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000232" y="0"/>
            <a:ext cx="514353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Les partenaires :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  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2190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   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2962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4219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 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501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 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5819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  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7629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  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839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   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9153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10363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      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11115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        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11868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   </a:t>
            </a:r>
            <a:endParaRPr kumimoji="0" lang="fr-F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12820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       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13773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   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1472" y="2357430"/>
            <a:ext cx="7858180" cy="4071966"/>
          </a:xfrm>
        </p:spPr>
        <p:txBody>
          <a:bodyPr/>
          <a:lstStyle/>
          <a:p>
            <a:pPr algn="l"/>
            <a:endParaRPr lang="fr-FR" dirty="0" smtClean="0"/>
          </a:p>
          <a:p>
            <a:pPr algn="l"/>
            <a:r>
              <a:rPr lang="fr-FR" dirty="0" smtClean="0"/>
              <a:t>                                  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071538" y="3929066"/>
            <a:ext cx="6643734" cy="11430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solidFill>
                  <a:schemeClr val="tx1"/>
                </a:solidFill>
              </a:rPr>
              <a:t>1</a:t>
            </a:r>
            <a:r>
              <a:rPr lang="fr-FR" sz="2800" b="1" baseline="30000" dirty="0" smtClean="0">
                <a:solidFill>
                  <a:schemeClr val="tx1"/>
                </a:solidFill>
              </a:rPr>
              <a:t>ère</a:t>
            </a:r>
            <a:r>
              <a:rPr lang="fr-FR" sz="2800" b="1" dirty="0" smtClean="0">
                <a:solidFill>
                  <a:schemeClr val="tx1"/>
                </a:solidFill>
              </a:rPr>
              <a:t> année de Licence</a:t>
            </a:r>
          </a:p>
          <a:p>
            <a:r>
              <a:rPr lang="fr-FR" sz="2800" b="1" dirty="0">
                <a:solidFill>
                  <a:schemeClr val="tx1"/>
                </a:solidFill>
              </a:rPr>
              <a:t> </a:t>
            </a:r>
            <a:r>
              <a:rPr lang="fr-FR" sz="2800" b="1" dirty="0" smtClean="0">
                <a:solidFill>
                  <a:schemeClr val="tx1"/>
                </a:solidFill>
              </a:rPr>
              <a:t>                    Tronc Commun</a:t>
            </a:r>
          </a:p>
        </p:txBody>
      </p:sp>
      <p:sp>
        <p:nvSpPr>
          <p:cNvPr id="5" name="Rectangle 4"/>
          <p:cNvSpPr/>
          <p:nvPr/>
        </p:nvSpPr>
        <p:spPr>
          <a:xfrm>
            <a:off x="1928794" y="5286388"/>
            <a:ext cx="6643734" cy="10001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solidFill>
                  <a:schemeClr val="tx1"/>
                </a:solidFill>
              </a:rPr>
              <a:t>2</a:t>
            </a:r>
            <a:r>
              <a:rPr lang="fr-FR" sz="2800" b="1" baseline="30000" dirty="0" smtClean="0">
                <a:solidFill>
                  <a:schemeClr val="tx1"/>
                </a:solidFill>
              </a:rPr>
              <a:t>ème</a:t>
            </a:r>
            <a:r>
              <a:rPr lang="fr-FR" sz="2800" b="1" dirty="0" smtClean="0">
                <a:solidFill>
                  <a:schemeClr val="tx1"/>
                </a:solidFill>
              </a:rPr>
              <a:t>  année de Licence</a:t>
            </a:r>
          </a:p>
          <a:p>
            <a:r>
              <a:rPr lang="fr-FR" sz="2800" b="1" dirty="0">
                <a:solidFill>
                  <a:schemeClr val="tx1"/>
                </a:solidFill>
              </a:rPr>
              <a:t> </a:t>
            </a:r>
            <a:r>
              <a:rPr lang="fr-FR" sz="2800" b="1" dirty="0" smtClean="0">
                <a:solidFill>
                  <a:schemeClr val="tx1"/>
                </a:solidFill>
              </a:rPr>
              <a:t>                    Tronc Commun</a:t>
            </a:r>
          </a:p>
        </p:txBody>
      </p:sp>
      <p:sp>
        <p:nvSpPr>
          <p:cNvPr id="7" name="Parchemin horizontal 6"/>
          <p:cNvSpPr/>
          <p:nvPr/>
        </p:nvSpPr>
        <p:spPr>
          <a:xfrm>
            <a:off x="1428728" y="214290"/>
            <a:ext cx="6215106" cy="167621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solidFill>
                  <a:srgbClr val="FF0000"/>
                </a:solidFill>
              </a:rPr>
              <a:t>Baccalauréat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Toutes options</a:t>
            </a:r>
            <a:endParaRPr lang="fr-FR" dirty="0"/>
          </a:p>
        </p:txBody>
      </p:sp>
      <p:sp>
        <p:nvSpPr>
          <p:cNvPr id="6" name="Bulle ronde 5"/>
          <p:cNvSpPr/>
          <p:nvPr/>
        </p:nvSpPr>
        <p:spPr>
          <a:xfrm>
            <a:off x="5857884" y="1857364"/>
            <a:ext cx="2857520" cy="1714512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Filières Accréditées par l’Etat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8" name="Organigramme : Stockage à accès séquentiel 7"/>
          <p:cNvSpPr/>
          <p:nvPr/>
        </p:nvSpPr>
        <p:spPr>
          <a:xfrm>
            <a:off x="214282" y="2071678"/>
            <a:ext cx="2286016" cy="1571636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Diplômes d’Etat Français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3286116" y="1714488"/>
            <a:ext cx="1857388" cy="214314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Double</a:t>
            </a:r>
            <a:r>
              <a:rPr lang="fr-FR" sz="2400" b="1" dirty="0" smtClean="0">
                <a:solidFill>
                  <a:schemeClr val="tx1"/>
                </a:solidFill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</a:rPr>
              <a:t>Diplomation</a:t>
            </a:r>
            <a:endParaRPr lang="fr-F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857224" y="428604"/>
            <a:ext cx="7072362" cy="8572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rgbClr val="FF0000"/>
                </a:solidFill>
              </a:rPr>
              <a:t>Diplôme bac +3</a:t>
            </a:r>
            <a:endParaRPr lang="fr-FR" sz="4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2571744"/>
            <a:ext cx="2643206" cy="30003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Licence Professionnelle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Management et Gestion des Activités de Logistique Internationale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Bac + 3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6" name="Pentagone 5"/>
          <p:cNvSpPr/>
          <p:nvPr/>
        </p:nvSpPr>
        <p:spPr>
          <a:xfrm>
            <a:off x="2071670" y="1428736"/>
            <a:ext cx="4786346" cy="857256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FILIER LOGISTIQUE</a:t>
            </a:r>
          </a:p>
          <a:p>
            <a:pPr algn="ctr"/>
            <a:endParaRPr lang="fr-FR" dirty="0"/>
          </a:p>
        </p:txBody>
      </p:sp>
      <p:pic>
        <p:nvPicPr>
          <p:cNvPr id="16386" name="Picture 2" descr="C:\Users\CHAIB BEN KADDOUR\Desktop\les partenaires\ist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928802"/>
            <a:ext cx="857257" cy="215521"/>
          </a:xfrm>
          <a:prstGeom prst="rect">
            <a:avLst/>
          </a:prstGeom>
          <a:noFill/>
        </p:spPr>
      </p:pic>
      <p:pic>
        <p:nvPicPr>
          <p:cNvPr id="16387" name="Picture 3" descr="C:\Users\CHAIB BEN KADDOUR\Desktop\les partenaires\cna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5" y="1857365"/>
            <a:ext cx="857255" cy="357190"/>
          </a:xfrm>
          <a:prstGeom prst="rect">
            <a:avLst/>
          </a:prstGeom>
          <a:noFill/>
        </p:spPr>
      </p:pic>
      <p:pic>
        <p:nvPicPr>
          <p:cNvPr id="16388" name="Picture 4" descr="C:\Users\CHAIB BEN KADDOUR\Desktop\les partenaires\aftr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906821"/>
            <a:ext cx="1000132" cy="307733"/>
          </a:xfrm>
          <a:prstGeom prst="rect">
            <a:avLst/>
          </a:prstGeom>
          <a:noFill/>
        </p:spPr>
      </p:pic>
      <p:pic>
        <p:nvPicPr>
          <p:cNvPr id="16389" name="Picture 5" descr="C:\Users\CHAIB BEN KADDOUR\Desktop\les partenaires\iu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928802"/>
            <a:ext cx="838202" cy="309562"/>
          </a:xfrm>
          <a:prstGeom prst="rect">
            <a:avLst/>
          </a:prstGeom>
          <a:noFill/>
        </p:spPr>
      </p:pic>
      <p:pic>
        <p:nvPicPr>
          <p:cNvPr id="11" name="Picture 2" descr="C:\Users\CHAIB BEN KADDOUR\Desktop\les partenaires\ist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857760"/>
            <a:ext cx="857257" cy="500066"/>
          </a:xfrm>
          <a:prstGeom prst="rect">
            <a:avLst/>
          </a:prstGeom>
          <a:noFill/>
        </p:spPr>
      </p:pic>
      <p:pic>
        <p:nvPicPr>
          <p:cNvPr id="12" name="Picture 5" descr="C:\Users\CHAIB BEN KADDOUR\Desktop\les partenaires\iu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4857760"/>
            <a:ext cx="838202" cy="500066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071802" y="2571744"/>
            <a:ext cx="2643206" cy="30003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Licence Professionnelle</a:t>
            </a:r>
          </a:p>
          <a:p>
            <a:pPr algn="ctr"/>
            <a:r>
              <a:rPr lang="fr-FR" b="1" dirty="0" smtClean="0"/>
              <a:t>Responsable d’Unité Opérationnelle Logistique</a:t>
            </a:r>
          </a:p>
          <a:p>
            <a:pPr algn="ctr"/>
            <a:r>
              <a:rPr lang="fr-FR" b="1" dirty="0" smtClean="0"/>
              <a:t>Bac + 3</a:t>
            </a:r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5857884" y="2571744"/>
            <a:ext cx="2643206" cy="30003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Licence Professionnelle</a:t>
            </a:r>
          </a:p>
          <a:p>
            <a:pPr algn="ctr"/>
            <a:r>
              <a:rPr lang="fr-FR" b="1" dirty="0" smtClean="0"/>
              <a:t>Responsable en Logistique</a:t>
            </a:r>
          </a:p>
          <a:p>
            <a:pPr algn="ctr"/>
            <a:r>
              <a:rPr lang="fr-FR" b="1" dirty="0" smtClean="0"/>
              <a:t>Bac + 3</a:t>
            </a:r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15" name="Picture 2" descr="C:\Users\CHAIB BEN KADDOUR\Desktop\les partenaires\ist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857760"/>
            <a:ext cx="857257" cy="500066"/>
          </a:xfrm>
          <a:prstGeom prst="rect">
            <a:avLst/>
          </a:prstGeom>
          <a:noFill/>
        </p:spPr>
      </p:pic>
      <p:pic>
        <p:nvPicPr>
          <p:cNvPr id="16" name="Picture 3" descr="C:\Users\CHAIB BEN KADDOUR\Desktop\les partenaires\cna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857760"/>
            <a:ext cx="857255" cy="500066"/>
          </a:xfrm>
          <a:prstGeom prst="rect">
            <a:avLst/>
          </a:prstGeom>
          <a:noFill/>
        </p:spPr>
      </p:pic>
      <p:sp>
        <p:nvSpPr>
          <p:cNvPr id="18" name="Organigramme : Stockage à accès séquentiel 17"/>
          <p:cNvSpPr/>
          <p:nvPr/>
        </p:nvSpPr>
        <p:spPr>
          <a:xfrm>
            <a:off x="214282" y="1428736"/>
            <a:ext cx="1785950" cy="1071570"/>
          </a:xfrm>
          <a:prstGeom prst="flowChartMagneticTa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FF00"/>
                </a:solidFill>
              </a:rPr>
              <a:t>Double Diplomation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CHAIB BEN KADDOUR\Desktop\les partenaires\ist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857760"/>
            <a:ext cx="857257" cy="500066"/>
          </a:xfrm>
          <a:prstGeom prst="rect">
            <a:avLst/>
          </a:prstGeom>
          <a:noFill/>
        </p:spPr>
      </p:pic>
      <p:pic>
        <p:nvPicPr>
          <p:cNvPr id="20" name="Picture 4" descr="C:\Users\CHAIB BEN KADDOUR\Desktop\les partenaires\aftr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4857760"/>
            <a:ext cx="857256" cy="522047"/>
          </a:xfrm>
          <a:prstGeom prst="rect">
            <a:avLst/>
          </a:prstGeom>
          <a:noFill/>
        </p:spPr>
      </p:pic>
      <p:sp>
        <p:nvSpPr>
          <p:cNvPr id="21" name="Bulle ronde 20"/>
          <p:cNvSpPr/>
          <p:nvPr/>
        </p:nvSpPr>
        <p:spPr>
          <a:xfrm>
            <a:off x="7072330" y="1428736"/>
            <a:ext cx="1928826" cy="857256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Filières Accréditées par l’Etat</a:t>
            </a:r>
            <a:endParaRPr lang="fr-FR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8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857224" y="428604"/>
            <a:ext cx="7072362" cy="8572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rgbClr val="FF0000"/>
                </a:solidFill>
              </a:rPr>
              <a:t>Diplôme bac +3</a:t>
            </a:r>
            <a:endParaRPr lang="fr-FR" sz="4800" dirty="0">
              <a:solidFill>
                <a:srgbClr val="FF0000"/>
              </a:solidFill>
            </a:endParaRPr>
          </a:p>
        </p:txBody>
      </p:sp>
      <p:sp>
        <p:nvSpPr>
          <p:cNvPr id="5" name="Pentagone 4"/>
          <p:cNvSpPr/>
          <p:nvPr/>
        </p:nvSpPr>
        <p:spPr>
          <a:xfrm>
            <a:off x="2071670" y="1428736"/>
            <a:ext cx="4786346" cy="857256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FILIER TRANSPORT</a:t>
            </a:r>
          </a:p>
          <a:p>
            <a:pPr algn="ctr"/>
            <a:endParaRPr lang="fr-FR" dirty="0"/>
          </a:p>
        </p:txBody>
      </p:sp>
      <p:pic>
        <p:nvPicPr>
          <p:cNvPr id="6" name="Picture 3" descr="C:\Users\CHAIB BEN KADDOUR\Desktop\les partenaires\cn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5" y="1857365"/>
            <a:ext cx="857255" cy="357190"/>
          </a:xfrm>
          <a:prstGeom prst="rect">
            <a:avLst/>
          </a:prstGeom>
          <a:noFill/>
        </p:spPr>
      </p:pic>
      <p:pic>
        <p:nvPicPr>
          <p:cNvPr id="7" name="Picture 2" descr="C:\Users\CHAIB BEN KADDOUR\Desktop\les partenaires\ist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928802"/>
            <a:ext cx="857257" cy="215521"/>
          </a:xfrm>
          <a:prstGeom prst="rect">
            <a:avLst/>
          </a:prstGeom>
          <a:noFill/>
        </p:spPr>
      </p:pic>
      <p:pic>
        <p:nvPicPr>
          <p:cNvPr id="8" name="Picture 4" descr="C:\Users\CHAIB BEN KADDOUR\Desktop\les partenaires\aftr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906822"/>
            <a:ext cx="785818" cy="241790"/>
          </a:xfrm>
          <a:prstGeom prst="rect">
            <a:avLst/>
          </a:prstGeom>
          <a:noFill/>
        </p:spPr>
      </p:pic>
      <p:pic>
        <p:nvPicPr>
          <p:cNvPr id="17410" name="Picture 2" descr="C:\Users\CHAIB BEN KADDOUR\Desktop\les partenaires\marseill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928802"/>
            <a:ext cx="857243" cy="285752"/>
          </a:xfrm>
          <a:prstGeom prst="rect">
            <a:avLst/>
          </a:prstGeom>
          <a:noFill/>
        </p:spPr>
      </p:pic>
      <p:pic>
        <p:nvPicPr>
          <p:cNvPr id="17411" name="Picture 3" descr="C:\Users\CHAIB BEN KADDOUR\Desktop\les partenaires\iru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1928802"/>
            <a:ext cx="642942" cy="198392"/>
          </a:xfrm>
          <a:prstGeom prst="rect">
            <a:avLst/>
          </a:prstGeom>
          <a:noFill/>
        </p:spPr>
      </p:pic>
      <p:sp>
        <p:nvSpPr>
          <p:cNvPr id="11" name="Organigramme : Stockage à accès séquentiel 10"/>
          <p:cNvSpPr/>
          <p:nvPr/>
        </p:nvSpPr>
        <p:spPr>
          <a:xfrm>
            <a:off x="214282" y="1428736"/>
            <a:ext cx="1785950" cy="1000132"/>
          </a:xfrm>
          <a:prstGeom prst="flowChartMagneticTa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FF00"/>
                </a:solidFill>
              </a:rPr>
              <a:t>Double Diplomation</a:t>
            </a:r>
            <a:endParaRPr lang="fr-FR" sz="1400" b="1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720" y="2571744"/>
            <a:ext cx="2643206" cy="30003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Licence Professionnelle</a:t>
            </a:r>
          </a:p>
          <a:p>
            <a:pPr algn="ctr"/>
            <a:r>
              <a:rPr lang="fr-FR" b="1" dirty="0" smtClean="0"/>
              <a:t>Management  du Transport Maritime</a:t>
            </a:r>
          </a:p>
          <a:p>
            <a:pPr algn="ctr"/>
            <a:r>
              <a:rPr lang="fr-FR" b="1" dirty="0" smtClean="0"/>
              <a:t>Bac + 3</a:t>
            </a:r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214678" y="2571744"/>
            <a:ext cx="2643206" cy="30003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Licence Professionnelle</a:t>
            </a:r>
          </a:p>
          <a:p>
            <a:pPr algn="ctr"/>
            <a:r>
              <a:rPr lang="fr-FR" b="1" dirty="0" smtClean="0"/>
              <a:t>Responsable Production Transport de personnes</a:t>
            </a:r>
          </a:p>
          <a:p>
            <a:pPr algn="ctr"/>
            <a:r>
              <a:rPr lang="fr-FR" b="1" dirty="0" smtClean="0"/>
              <a:t>Bac + 3</a:t>
            </a:r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6215074" y="2571744"/>
            <a:ext cx="2643206" cy="30003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Licence Professionnelle</a:t>
            </a:r>
          </a:p>
          <a:p>
            <a:pPr algn="ctr"/>
            <a:r>
              <a:rPr lang="fr-FR" b="1" dirty="0" smtClean="0"/>
              <a:t>Organisateur de Transports Multimodaux et internationaux</a:t>
            </a:r>
          </a:p>
          <a:p>
            <a:pPr algn="ctr"/>
            <a:r>
              <a:rPr lang="fr-FR" b="1" dirty="0" smtClean="0"/>
              <a:t>Bac + 3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15" name="Picture 2" descr="C:\Users\CHAIB BEN KADDOUR\Desktop\les partenaires\ist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786322"/>
            <a:ext cx="857257" cy="429835"/>
          </a:xfrm>
          <a:prstGeom prst="rect">
            <a:avLst/>
          </a:prstGeom>
          <a:noFill/>
        </p:spPr>
      </p:pic>
      <p:pic>
        <p:nvPicPr>
          <p:cNvPr id="16" name="Picture 2" descr="C:\Users\CHAIB BEN KADDOUR\Desktop\les partenaires\ist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786322"/>
            <a:ext cx="857257" cy="429835"/>
          </a:xfrm>
          <a:prstGeom prst="rect">
            <a:avLst/>
          </a:prstGeom>
          <a:noFill/>
        </p:spPr>
      </p:pic>
      <p:pic>
        <p:nvPicPr>
          <p:cNvPr id="17" name="Picture 2" descr="C:\Users\CHAIB BEN KADDOUR\Desktop\les partenaires\ist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786322"/>
            <a:ext cx="857257" cy="429835"/>
          </a:xfrm>
          <a:prstGeom prst="rect">
            <a:avLst/>
          </a:prstGeom>
          <a:noFill/>
        </p:spPr>
      </p:pic>
      <p:pic>
        <p:nvPicPr>
          <p:cNvPr id="18" name="Picture 2" descr="C:\Users\CHAIB BEN KADDOUR\Desktop\les partenaires\marseill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4786322"/>
            <a:ext cx="857243" cy="428628"/>
          </a:xfrm>
          <a:prstGeom prst="rect">
            <a:avLst/>
          </a:prstGeom>
          <a:noFill/>
        </p:spPr>
      </p:pic>
      <p:pic>
        <p:nvPicPr>
          <p:cNvPr id="19" name="Picture 4" descr="C:\Users\CHAIB BEN KADDOUR\Desktop\les partenaires\aftr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786322"/>
            <a:ext cx="785818" cy="384666"/>
          </a:xfrm>
          <a:prstGeom prst="rect">
            <a:avLst/>
          </a:prstGeom>
          <a:noFill/>
        </p:spPr>
      </p:pic>
      <p:pic>
        <p:nvPicPr>
          <p:cNvPr id="20" name="Picture 3" descr="C:\Users\CHAIB BEN KADDOUR\Desktop\les partenaires\cn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4786322"/>
            <a:ext cx="857255" cy="428628"/>
          </a:xfrm>
          <a:prstGeom prst="rect">
            <a:avLst/>
          </a:prstGeom>
          <a:noFill/>
        </p:spPr>
      </p:pic>
      <p:pic>
        <p:nvPicPr>
          <p:cNvPr id="21" name="Picture 3" descr="C:\Users\CHAIB BEN KADDOUR\Desktop\les partenaires\iru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15338" y="4786322"/>
            <a:ext cx="571504" cy="390662"/>
          </a:xfrm>
          <a:prstGeom prst="rect">
            <a:avLst/>
          </a:prstGeom>
          <a:noFill/>
        </p:spPr>
      </p:pic>
      <p:sp>
        <p:nvSpPr>
          <p:cNvPr id="22" name="Bulle ronde 21"/>
          <p:cNvSpPr/>
          <p:nvPr/>
        </p:nvSpPr>
        <p:spPr>
          <a:xfrm>
            <a:off x="7072330" y="1428736"/>
            <a:ext cx="1928826" cy="857256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Filières Accréditées par l’Etat</a:t>
            </a:r>
            <a:endParaRPr lang="fr-FR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857224" y="428604"/>
            <a:ext cx="7072362" cy="8572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rgbClr val="FF0000"/>
                </a:solidFill>
              </a:rPr>
              <a:t>Diplôme bac +4</a:t>
            </a:r>
            <a:endParaRPr lang="fr-FR" sz="4800" dirty="0">
              <a:solidFill>
                <a:srgbClr val="FF0000"/>
              </a:solidFill>
            </a:endParaRPr>
          </a:p>
        </p:txBody>
      </p:sp>
      <p:sp>
        <p:nvSpPr>
          <p:cNvPr id="5" name="Pentagone 4"/>
          <p:cNvSpPr/>
          <p:nvPr/>
        </p:nvSpPr>
        <p:spPr>
          <a:xfrm>
            <a:off x="2143108" y="1785926"/>
            <a:ext cx="4786346" cy="1714512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FILIER TRANSPORT</a:t>
            </a:r>
          </a:p>
          <a:p>
            <a:pPr algn="ctr"/>
            <a:r>
              <a:rPr lang="fr-FR" b="1" dirty="0" smtClean="0"/>
              <a:t>1</a:t>
            </a:r>
            <a:r>
              <a:rPr lang="fr-FR" b="1" baseline="30000" dirty="0" smtClean="0"/>
              <a:t>ère</a:t>
            </a:r>
            <a:r>
              <a:rPr lang="fr-FR" b="1" dirty="0" smtClean="0"/>
              <a:t> année du Master</a:t>
            </a:r>
          </a:p>
          <a:p>
            <a:pPr algn="ctr"/>
            <a:endParaRPr lang="fr-FR" dirty="0"/>
          </a:p>
        </p:txBody>
      </p:sp>
      <p:pic>
        <p:nvPicPr>
          <p:cNvPr id="6" name="Picture 3" descr="C:\Users\CHAIB BEN KADDOUR\Desktop\les partenaires\cn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000372"/>
            <a:ext cx="857255" cy="357190"/>
          </a:xfrm>
          <a:prstGeom prst="rect">
            <a:avLst/>
          </a:prstGeom>
          <a:noFill/>
        </p:spPr>
      </p:pic>
      <p:pic>
        <p:nvPicPr>
          <p:cNvPr id="7" name="Picture 2" descr="C:\Users\CHAIB BEN KADDOUR\Desktop\les partenaires\ist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071810"/>
            <a:ext cx="857257" cy="215521"/>
          </a:xfrm>
          <a:prstGeom prst="rect">
            <a:avLst/>
          </a:prstGeom>
          <a:noFill/>
        </p:spPr>
      </p:pic>
      <p:pic>
        <p:nvPicPr>
          <p:cNvPr id="8" name="Picture 4" descr="C:\Users\CHAIB BEN KADDOUR\Desktop\les partenaires\aftr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071810"/>
            <a:ext cx="785818" cy="241790"/>
          </a:xfrm>
          <a:prstGeom prst="rect">
            <a:avLst/>
          </a:prstGeom>
          <a:noFill/>
        </p:spPr>
      </p:pic>
      <p:sp>
        <p:nvSpPr>
          <p:cNvPr id="9" name="Pentagone 8"/>
          <p:cNvSpPr/>
          <p:nvPr/>
        </p:nvSpPr>
        <p:spPr>
          <a:xfrm>
            <a:off x="2143108" y="3857628"/>
            <a:ext cx="4786346" cy="1643074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FILIER LOGISTIQUE</a:t>
            </a:r>
          </a:p>
          <a:p>
            <a:pPr algn="ctr"/>
            <a:r>
              <a:rPr lang="fr-FR" b="1" dirty="0" smtClean="0"/>
              <a:t>1</a:t>
            </a:r>
            <a:r>
              <a:rPr lang="fr-FR" b="1" baseline="30000" dirty="0" smtClean="0"/>
              <a:t>ère</a:t>
            </a:r>
            <a:r>
              <a:rPr lang="fr-FR" b="1" dirty="0" smtClean="0"/>
              <a:t> année du Master</a:t>
            </a:r>
          </a:p>
          <a:p>
            <a:pPr algn="ctr"/>
            <a:endParaRPr lang="fr-FR" dirty="0"/>
          </a:p>
        </p:txBody>
      </p:sp>
      <p:pic>
        <p:nvPicPr>
          <p:cNvPr id="10" name="Picture 3" descr="C:\Users\CHAIB BEN KADDOUR\Desktop\les partenaires\cn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5000636"/>
            <a:ext cx="857255" cy="357190"/>
          </a:xfrm>
          <a:prstGeom prst="rect">
            <a:avLst/>
          </a:prstGeom>
          <a:noFill/>
        </p:spPr>
      </p:pic>
      <p:pic>
        <p:nvPicPr>
          <p:cNvPr id="11" name="Picture 2" descr="C:\Users\CHAIB BEN KADDOUR\Desktop\les partenaires\ist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5072074"/>
            <a:ext cx="857257" cy="215521"/>
          </a:xfrm>
          <a:prstGeom prst="rect">
            <a:avLst/>
          </a:prstGeom>
          <a:noFill/>
        </p:spPr>
      </p:pic>
      <p:pic>
        <p:nvPicPr>
          <p:cNvPr id="12" name="Picture 4" descr="C:\Users\CHAIB BEN KADDOUR\Desktop\les partenaires\aftr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5072074"/>
            <a:ext cx="785818" cy="241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857224" y="428604"/>
            <a:ext cx="7072362" cy="8572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rgbClr val="FF0000"/>
                </a:solidFill>
              </a:rPr>
              <a:t>Diplôme bac +5</a:t>
            </a:r>
            <a:endParaRPr lang="fr-FR" sz="4800" dirty="0">
              <a:solidFill>
                <a:srgbClr val="FF0000"/>
              </a:solidFill>
            </a:endParaRPr>
          </a:p>
        </p:txBody>
      </p:sp>
      <p:sp>
        <p:nvSpPr>
          <p:cNvPr id="5" name="Pentagone 4"/>
          <p:cNvSpPr/>
          <p:nvPr/>
        </p:nvSpPr>
        <p:spPr>
          <a:xfrm>
            <a:off x="2071670" y="1428736"/>
            <a:ext cx="4786346" cy="857256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FILIER LOGISTIQUE</a:t>
            </a:r>
          </a:p>
          <a:p>
            <a:pPr algn="ctr"/>
            <a:endParaRPr lang="fr-FR" dirty="0"/>
          </a:p>
        </p:txBody>
      </p:sp>
      <p:pic>
        <p:nvPicPr>
          <p:cNvPr id="1026" name="Picture 2" descr="C:\Users\CHAIB BEN KADDOUR\Desktop\les partenaires\pari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71612"/>
            <a:ext cx="1000132" cy="642942"/>
          </a:xfrm>
          <a:prstGeom prst="rect">
            <a:avLst/>
          </a:prstGeom>
          <a:noFill/>
        </p:spPr>
      </p:pic>
      <p:pic>
        <p:nvPicPr>
          <p:cNvPr id="7" name="Picture 2" descr="C:\Users\CHAIB BEN KADDOUR\Desktop\les partenaires\ist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928802"/>
            <a:ext cx="857257" cy="215521"/>
          </a:xfrm>
          <a:prstGeom prst="rect">
            <a:avLst/>
          </a:prstGeom>
          <a:noFill/>
        </p:spPr>
      </p:pic>
      <p:pic>
        <p:nvPicPr>
          <p:cNvPr id="8" name="Picture 3" descr="C:\Users\CHAIB BEN KADDOUR\Desktop\les partenaires\cna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857364"/>
            <a:ext cx="857255" cy="35719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85720" y="2571744"/>
            <a:ext cx="2643206" cy="30003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Master 2</a:t>
            </a:r>
          </a:p>
          <a:p>
            <a:pPr algn="ctr"/>
            <a:r>
              <a:rPr lang="fr-FR" sz="2000" b="1" dirty="0" smtClean="0"/>
              <a:t> Management des projets Logistiques</a:t>
            </a:r>
            <a:endParaRPr lang="fr-FR" b="1" dirty="0" smtClean="0"/>
          </a:p>
          <a:p>
            <a:pPr algn="ctr"/>
            <a:endParaRPr lang="fr-FR" b="1" dirty="0"/>
          </a:p>
          <a:p>
            <a:pPr algn="ctr"/>
            <a:endParaRPr lang="fr-FR" b="1" dirty="0" smtClean="0"/>
          </a:p>
          <a:p>
            <a:pPr algn="ctr"/>
            <a:r>
              <a:rPr lang="fr-FR" b="1" dirty="0" smtClean="0"/>
              <a:t>Diplôme Bac+5</a:t>
            </a:r>
          </a:p>
          <a:p>
            <a:pPr algn="ctr"/>
            <a:r>
              <a:rPr lang="fr-FR" b="1" dirty="0" smtClean="0"/>
              <a:t>Conception Logistique</a:t>
            </a:r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286116" y="2571744"/>
            <a:ext cx="2643206" cy="30003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Master 2</a:t>
            </a:r>
          </a:p>
          <a:p>
            <a:pPr algn="ctr"/>
            <a:r>
              <a:rPr lang="fr-FR" b="1" dirty="0" smtClean="0"/>
              <a:t> Manager de la Chaine Logistique</a:t>
            </a:r>
          </a:p>
          <a:p>
            <a:pPr algn="ctr"/>
            <a:endParaRPr lang="fr-FR" sz="2000" b="1" dirty="0" smtClean="0"/>
          </a:p>
          <a:p>
            <a:pPr algn="ctr"/>
            <a:endParaRPr lang="fr-FR" sz="2000" b="1" dirty="0" smtClean="0"/>
          </a:p>
          <a:p>
            <a:pPr algn="ctr"/>
            <a:r>
              <a:rPr lang="fr-FR" b="1" dirty="0" smtClean="0"/>
              <a:t>Diplôme Bac +5</a:t>
            </a:r>
          </a:p>
          <a:p>
            <a:pPr algn="ctr"/>
            <a:r>
              <a:rPr lang="fr-FR" b="1" dirty="0" smtClean="0"/>
              <a:t>Manager de la Chaine</a:t>
            </a:r>
          </a:p>
          <a:p>
            <a:pPr algn="ctr"/>
            <a:r>
              <a:rPr lang="fr-FR" b="1" dirty="0" smtClean="0"/>
              <a:t> Logistique</a:t>
            </a:r>
          </a:p>
          <a:p>
            <a:pPr algn="ctr"/>
            <a:endParaRPr lang="fr-FR" sz="2000" dirty="0" smtClean="0"/>
          </a:p>
          <a:p>
            <a:pPr algn="ctr"/>
            <a:endParaRPr lang="fr-FR" sz="20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215074" y="2571744"/>
            <a:ext cx="2643206" cy="30003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Master 2</a:t>
            </a:r>
          </a:p>
          <a:p>
            <a:pPr algn="ctr"/>
            <a:r>
              <a:rPr lang="fr-FR" b="1" dirty="0" smtClean="0"/>
              <a:t> Achats internationaux</a:t>
            </a:r>
            <a:endParaRPr lang="fr-FR" sz="2000" b="1" dirty="0" smtClean="0"/>
          </a:p>
          <a:p>
            <a:pPr algn="ctr"/>
            <a:r>
              <a:rPr lang="fr-FR" sz="2000" b="1" dirty="0" smtClean="0"/>
              <a:t> </a:t>
            </a:r>
          </a:p>
          <a:p>
            <a:pPr algn="ctr"/>
            <a:endParaRPr lang="fr-FR" sz="2000" b="1" dirty="0" smtClean="0"/>
          </a:p>
          <a:p>
            <a:pPr algn="ctr"/>
            <a:endParaRPr lang="fr-FR" sz="2000" b="1" dirty="0" smtClean="0"/>
          </a:p>
          <a:p>
            <a:pPr algn="ctr"/>
            <a:r>
              <a:rPr lang="fr-FR" b="1" dirty="0" smtClean="0"/>
              <a:t>Diplôme Bac +5</a:t>
            </a:r>
          </a:p>
          <a:p>
            <a:pPr algn="ctr"/>
            <a:r>
              <a:rPr lang="fr-FR" b="1" dirty="0" smtClean="0"/>
              <a:t>Achats Internationaux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12" name="Picture 2" descr="C:\Users\CHAIB BEN KADDOUR\Desktop\les partenaires\pari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876"/>
            <a:ext cx="857256" cy="500066"/>
          </a:xfrm>
          <a:prstGeom prst="rect">
            <a:avLst/>
          </a:prstGeom>
          <a:noFill/>
        </p:spPr>
      </p:pic>
      <p:pic>
        <p:nvPicPr>
          <p:cNvPr id="13" name="Picture 2" descr="C:\Users\CHAIB BEN KADDOUR\Desktop\les partenaires\ist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5072074"/>
            <a:ext cx="857257" cy="357190"/>
          </a:xfrm>
          <a:prstGeom prst="rect">
            <a:avLst/>
          </a:prstGeom>
          <a:noFill/>
        </p:spPr>
      </p:pic>
      <p:pic>
        <p:nvPicPr>
          <p:cNvPr id="14" name="Picture 2" descr="C:\Users\CHAIB BEN KADDOUR\Desktop\les partenaires\ist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5072074"/>
            <a:ext cx="857257" cy="357190"/>
          </a:xfrm>
          <a:prstGeom prst="rect">
            <a:avLst/>
          </a:prstGeom>
          <a:noFill/>
        </p:spPr>
      </p:pic>
      <p:pic>
        <p:nvPicPr>
          <p:cNvPr id="15" name="Picture 2" descr="C:\Users\CHAIB BEN KADDOUR\Desktop\les partenaires\ist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5072074"/>
            <a:ext cx="857257" cy="357190"/>
          </a:xfrm>
          <a:prstGeom prst="rect">
            <a:avLst/>
          </a:prstGeom>
          <a:noFill/>
        </p:spPr>
      </p:pic>
      <p:pic>
        <p:nvPicPr>
          <p:cNvPr id="16" name="Picture 3" descr="C:\Users\CHAIB BEN KADDOUR\Desktop\les partenaires\cna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500438"/>
            <a:ext cx="857255" cy="500066"/>
          </a:xfrm>
          <a:prstGeom prst="rect">
            <a:avLst/>
          </a:prstGeom>
          <a:noFill/>
        </p:spPr>
      </p:pic>
      <p:pic>
        <p:nvPicPr>
          <p:cNvPr id="17" name="Picture 4" descr="C:\Users\CHAIB BEN KADDOUR\Desktop\les partenaires\aftr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1928802"/>
            <a:ext cx="785818" cy="241790"/>
          </a:xfrm>
          <a:prstGeom prst="rect">
            <a:avLst/>
          </a:prstGeom>
          <a:noFill/>
        </p:spPr>
      </p:pic>
      <p:pic>
        <p:nvPicPr>
          <p:cNvPr id="18" name="Picture 4" descr="C:\Users\CHAIB BEN KADDOUR\Desktop\les partenaires\aftr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876"/>
            <a:ext cx="785818" cy="500066"/>
          </a:xfrm>
          <a:prstGeom prst="rect">
            <a:avLst/>
          </a:prstGeom>
          <a:noFill/>
        </p:spPr>
      </p:pic>
      <p:sp>
        <p:nvSpPr>
          <p:cNvPr id="19" name="Organigramme : Stockage à accès séquentiel 18"/>
          <p:cNvSpPr/>
          <p:nvPr/>
        </p:nvSpPr>
        <p:spPr>
          <a:xfrm>
            <a:off x="214282" y="1428736"/>
            <a:ext cx="1785950" cy="1000132"/>
          </a:xfrm>
          <a:prstGeom prst="flowChartMagneticTa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FF00"/>
                </a:solidFill>
              </a:rPr>
              <a:t>Double Diplomation</a:t>
            </a:r>
            <a:endParaRPr lang="fr-FR" sz="1400" b="1" dirty="0">
              <a:solidFill>
                <a:srgbClr val="FFFF00"/>
              </a:solidFill>
            </a:endParaRPr>
          </a:p>
        </p:txBody>
      </p:sp>
      <p:sp>
        <p:nvSpPr>
          <p:cNvPr id="20" name="Bulle ronde 19"/>
          <p:cNvSpPr/>
          <p:nvPr/>
        </p:nvSpPr>
        <p:spPr>
          <a:xfrm>
            <a:off x="7072330" y="1428736"/>
            <a:ext cx="1928826" cy="857256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Filières Accréditées par l’Etat</a:t>
            </a:r>
            <a:endParaRPr lang="fr-FR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857224" y="428604"/>
            <a:ext cx="7072362" cy="8572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rgbClr val="FF0000"/>
                </a:solidFill>
              </a:rPr>
              <a:t>Diplôme bac +5</a:t>
            </a:r>
            <a:endParaRPr lang="fr-FR" sz="4800" dirty="0">
              <a:solidFill>
                <a:srgbClr val="FF0000"/>
              </a:solidFill>
            </a:endParaRPr>
          </a:p>
        </p:txBody>
      </p:sp>
      <p:sp>
        <p:nvSpPr>
          <p:cNvPr id="5" name="Pentagone 4"/>
          <p:cNvSpPr/>
          <p:nvPr/>
        </p:nvSpPr>
        <p:spPr>
          <a:xfrm>
            <a:off x="2071670" y="1428736"/>
            <a:ext cx="4786346" cy="857256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FILIER TRANSPORT</a:t>
            </a:r>
          </a:p>
          <a:p>
            <a:pPr algn="ctr"/>
            <a:endParaRPr lang="fr-FR" dirty="0"/>
          </a:p>
        </p:txBody>
      </p:sp>
      <p:pic>
        <p:nvPicPr>
          <p:cNvPr id="6" name="Picture 2" descr="C:\Users\CHAIB BEN KADDOUR\Desktop\les partenaires\marseil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857364"/>
            <a:ext cx="857243" cy="285752"/>
          </a:xfrm>
          <a:prstGeom prst="rect">
            <a:avLst/>
          </a:prstGeom>
          <a:noFill/>
        </p:spPr>
      </p:pic>
      <p:pic>
        <p:nvPicPr>
          <p:cNvPr id="7" name="Picture 2" descr="C:\Users\CHAIB BEN KADDOUR\Desktop\les partenaires\ist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857364"/>
            <a:ext cx="857257" cy="215521"/>
          </a:xfrm>
          <a:prstGeom prst="rect">
            <a:avLst/>
          </a:prstGeom>
          <a:noFill/>
        </p:spPr>
      </p:pic>
      <p:pic>
        <p:nvPicPr>
          <p:cNvPr id="8" name="Picture 4" descr="C:\Users\CHAIB BEN KADDOUR\Desktop\les partenaires\aftr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857364"/>
            <a:ext cx="785818" cy="24179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85720" y="2571744"/>
            <a:ext cx="2643206" cy="30003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Master 2</a:t>
            </a:r>
          </a:p>
          <a:p>
            <a:pPr algn="ctr"/>
            <a:r>
              <a:rPr lang="fr-FR" sz="1600" b="1" dirty="0" smtClean="0"/>
              <a:t> Droit des Transports Maritimes</a:t>
            </a:r>
          </a:p>
          <a:p>
            <a:pPr algn="ctr"/>
            <a:endParaRPr lang="fr-FR" sz="1600" b="1" dirty="0" smtClean="0"/>
          </a:p>
          <a:p>
            <a:pPr algn="ctr"/>
            <a:endParaRPr lang="fr-FR" sz="1600" b="1" dirty="0"/>
          </a:p>
          <a:p>
            <a:pPr algn="ctr"/>
            <a:endParaRPr lang="fr-FR" sz="1600" b="1" dirty="0" smtClean="0"/>
          </a:p>
          <a:p>
            <a:pPr algn="ctr"/>
            <a:r>
              <a:rPr lang="fr-FR" sz="1600" b="1" dirty="0" smtClean="0"/>
              <a:t>Diplôme Bac+5</a:t>
            </a:r>
          </a:p>
          <a:p>
            <a:pPr algn="ctr"/>
            <a:r>
              <a:rPr lang="fr-FR" sz="1600" b="1" dirty="0" smtClean="0"/>
              <a:t>Management du Transport Maritime</a:t>
            </a:r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286116" y="2571744"/>
            <a:ext cx="2643206" cy="30003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Master 2</a:t>
            </a:r>
          </a:p>
          <a:p>
            <a:pPr algn="ctr"/>
            <a:r>
              <a:rPr lang="fr-FR" sz="1600" b="1" dirty="0" smtClean="0"/>
              <a:t> Transports Urbains et régionaux de Personnes</a:t>
            </a:r>
          </a:p>
          <a:p>
            <a:pPr algn="ctr"/>
            <a:endParaRPr lang="fr-FR" sz="1600" b="1" dirty="0" smtClean="0"/>
          </a:p>
          <a:p>
            <a:pPr algn="ctr"/>
            <a:endParaRPr lang="fr-FR" sz="1600" b="1" dirty="0"/>
          </a:p>
          <a:p>
            <a:pPr algn="ctr"/>
            <a:r>
              <a:rPr lang="fr-FR" sz="1600" b="1" dirty="0" smtClean="0"/>
              <a:t>Diplôme Bac+5</a:t>
            </a:r>
          </a:p>
          <a:p>
            <a:pPr algn="ctr"/>
            <a:r>
              <a:rPr lang="fr-FR" sz="1600" b="1" dirty="0" smtClean="0"/>
              <a:t>Transports Urbains et Interurbains de Personnes</a:t>
            </a:r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143636" y="2571744"/>
            <a:ext cx="2643206" cy="30003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Diplôme Bac+5</a:t>
            </a:r>
          </a:p>
          <a:p>
            <a:pPr algn="ctr"/>
            <a:r>
              <a:rPr lang="fr-FR" sz="1600" b="1" dirty="0" smtClean="0"/>
              <a:t>Transports et Commerce International</a:t>
            </a:r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</p:txBody>
      </p:sp>
      <p:pic>
        <p:nvPicPr>
          <p:cNvPr id="12" name="Picture 2" descr="C:\Users\CHAIB BEN KADDOUR\Desktop\les partenaires\marseil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643314"/>
            <a:ext cx="1000132" cy="428628"/>
          </a:xfrm>
          <a:prstGeom prst="rect">
            <a:avLst/>
          </a:prstGeom>
          <a:noFill/>
        </p:spPr>
      </p:pic>
      <p:pic>
        <p:nvPicPr>
          <p:cNvPr id="13" name="Picture 2" descr="C:\Users\CHAIB BEN KADDOUR\Desktop\les partenaires\ist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072074"/>
            <a:ext cx="928694" cy="358397"/>
          </a:xfrm>
          <a:prstGeom prst="rect">
            <a:avLst/>
          </a:prstGeom>
          <a:noFill/>
        </p:spPr>
      </p:pic>
      <p:pic>
        <p:nvPicPr>
          <p:cNvPr id="14" name="Picture 2" descr="C:\Users\CHAIB BEN KADDOUR\Desktop\les partenaires\ist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5072074"/>
            <a:ext cx="928694" cy="358397"/>
          </a:xfrm>
          <a:prstGeom prst="rect">
            <a:avLst/>
          </a:prstGeom>
          <a:noFill/>
        </p:spPr>
      </p:pic>
      <p:pic>
        <p:nvPicPr>
          <p:cNvPr id="15" name="Picture 2" descr="C:\Users\CHAIB BEN KADDOUR\Desktop\les partenaires\ist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5072074"/>
            <a:ext cx="928694" cy="358397"/>
          </a:xfrm>
          <a:prstGeom prst="rect">
            <a:avLst/>
          </a:prstGeom>
          <a:noFill/>
        </p:spPr>
      </p:pic>
      <p:pic>
        <p:nvPicPr>
          <p:cNvPr id="16" name="Picture 4" descr="C:\Users\CHAIB BEN KADDOUR\Desktop\les partenaires\aftr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429000"/>
            <a:ext cx="1000132" cy="428628"/>
          </a:xfrm>
          <a:prstGeom prst="rect">
            <a:avLst/>
          </a:prstGeom>
          <a:noFill/>
        </p:spPr>
      </p:pic>
      <p:sp>
        <p:nvSpPr>
          <p:cNvPr id="17" name="Bulle ronde 16"/>
          <p:cNvSpPr/>
          <p:nvPr/>
        </p:nvSpPr>
        <p:spPr>
          <a:xfrm>
            <a:off x="7072330" y="1428736"/>
            <a:ext cx="1928826" cy="857256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Filières Accréditées par l’Etat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8" name="Organigramme : Stockage à accès séquentiel 17"/>
          <p:cNvSpPr/>
          <p:nvPr/>
        </p:nvSpPr>
        <p:spPr>
          <a:xfrm>
            <a:off x="214282" y="1428736"/>
            <a:ext cx="1785950" cy="1000132"/>
          </a:xfrm>
          <a:prstGeom prst="flowChartMagneticTa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FF00"/>
                </a:solidFill>
              </a:rPr>
              <a:t>Double Diplomation</a:t>
            </a:r>
            <a:endParaRPr lang="fr-FR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442</TotalTime>
  <Words>377</Words>
  <Application>Microsoft Office PowerPoint</Application>
  <PresentationFormat>Affichage à l'écran (4:3)</PresentationFormat>
  <Paragraphs>139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Rotonde</vt:lpstr>
      <vt:lpstr>ISTL Institut Supérieur de Transport et de Logistique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                              العنوان                                                 الدارالبيضاء  شارع الرباط :  حي عين السبع الدارالبيضاء Tél: (+212) 0522 24 64 64 / 61 61  www.istl.ma                                                                                                                                                                                        الناظور  شارع تاويمة الطريق الرئيسية 39 الناظور (قرب ثانوية الناظور الجديد)   Tél: +212 - 536 - 60 - 33 - 25/26 | Fax: +212 - 536 - 60 - 33 - 27 | info@iesmp.ma www.iesmp.ma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ISTL Institut Superieur de Transport et de Logistique</dc:title>
  <dc:creator>CHAIB BEN KADDOUR</dc:creator>
  <cp:lastModifiedBy>poste</cp:lastModifiedBy>
  <cp:revision>89</cp:revision>
  <dcterms:created xsi:type="dcterms:W3CDTF">2016-02-13T10:05:14Z</dcterms:created>
  <dcterms:modified xsi:type="dcterms:W3CDTF">2016-05-02T15:22:31Z</dcterms:modified>
</cp:coreProperties>
</file>