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60" r:id="rId4"/>
    <p:sldId id="265" r:id="rId5"/>
    <p:sldId id="267" r:id="rId6"/>
    <p:sldId id="270" r:id="rId7"/>
    <p:sldId id="271" r:id="rId8"/>
    <p:sldId id="269" r:id="rId9"/>
    <p:sldId id="268"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576" autoAdjust="0"/>
  </p:normalViewPr>
  <p:slideViewPr>
    <p:cSldViewPr>
      <p:cViewPr>
        <p:scale>
          <a:sx n="82" d="100"/>
          <a:sy n="82" d="100"/>
        </p:scale>
        <p:origin x="-222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AB1B3CF-BD38-4021-8A66-5FD15EFAE3D4}" type="datetimeFigureOut">
              <a:rPr lang="fr-FR" smtClean="0"/>
              <a:pPr/>
              <a:t>02/05/2016</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AE0574-FF5A-4E6B-947E-560A6661DAD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AB1B3CF-BD38-4021-8A66-5FD15EFAE3D4}" type="datetimeFigureOut">
              <a:rPr lang="fr-FR" smtClean="0"/>
              <a:pPr/>
              <a:t>02/05/2016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1AE0574-FF5A-4E6B-947E-560A6661DAD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2AB1B3CF-BD38-4021-8A66-5FD15EFAE3D4}" type="datetimeFigureOut">
              <a:rPr lang="fr-FR" smtClean="0"/>
              <a:pPr/>
              <a:t>02/05/2016</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AE0574-FF5A-4E6B-947E-560A6661DAD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AB1B3CF-BD38-4021-8A66-5FD15EFAE3D4}" type="datetimeFigureOut">
              <a:rPr lang="fr-FR" smtClean="0"/>
              <a:pPr/>
              <a:t>02/05/2016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1AE0574-FF5A-4E6B-947E-560A6661DAD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AB1B3CF-BD38-4021-8A66-5FD15EFAE3D4}" type="datetimeFigureOut">
              <a:rPr lang="fr-FR" smtClean="0"/>
              <a:pPr/>
              <a:t>02/05/2016</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B1AE0574-FF5A-4E6B-947E-560A6661DAD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AB1B3CF-BD38-4021-8A66-5FD15EFAE3D4}" type="datetimeFigureOut">
              <a:rPr lang="fr-FR" smtClean="0"/>
              <a:pPr/>
              <a:t>02/05/2016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1AE0574-FF5A-4E6B-947E-560A6661DAD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AB1B3CF-BD38-4021-8A66-5FD15EFAE3D4}" type="datetimeFigureOut">
              <a:rPr lang="fr-FR" smtClean="0"/>
              <a:pPr/>
              <a:t>02/05/2016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B1AE0574-FF5A-4E6B-947E-560A6661DAD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2AB1B3CF-BD38-4021-8A66-5FD15EFAE3D4}" type="datetimeFigureOut">
              <a:rPr lang="fr-FR" smtClean="0"/>
              <a:pPr/>
              <a:t>02/05/2016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B1AE0574-FF5A-4E6B-947E-560A6661DAD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2AB1B3CF-BD38-4021-8A66-5FD15EFAE3D4}" type="datetimeFigureOut">
              <a:rPr lang="fr-FR" smtClean="0"/>
              <a:pPr/>
              <a:t>02/05/2016</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B1AE0574-FF5A-4E6B-947E-560A6661DAD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AB1B3CF-BD38-4021-8A66-5FD15EFAE3D4}" type="datetimeFigureOut">
              <a:rPr lang="fr-FR" smtClean="0"/>
              <a:pPr/>
              <a:t>02/05/2016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1AE0574-FF5A-4E6B-947E-560A6661DAD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2AB1B3CF-BD38-4021-8A66-5FD15EFAE3D4}" type="datetimeFigureOut">
              <a:rPr lang="fr-FR" smtClean="0"/>
              <a:pPr/>
              <a:t>02/05/2016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1AE0574-FF5A-4E6B-947E-560A6661DAD1}"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AB1B3CF-BD38-4021-8A66-5FD15EFAE3D4}" type="datetimeFigureOut">
              <a:rPr lang="fr-FR" smtClean="0"/>
              <a:pPr/>
              <a:t>02/05/2016</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AE0574-FF5A-4E6B-947E-560A6661DAD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785926"/>
            <a:ext cx="7772400" cy="2600342"/>
          </a:xfrm>
        </p:spPr>
        <p:txBody>
          <a:bodyPr>
            <a:normAutofit/>
          </a:bodyPr>
          <a:lstStyle/>
          <a:p>
            <a:pPr algn="ctr"/>
            <a:r>
              <a:rPr lang="fr-FR" sz="8000" dirty="0" smtClean="0">
                <a:solidFill>
                  <a:srgbClr val="002060"/>
                </a:solidFill>
              </a:rPr>
              <a:t>IESMP</a:t>
            </a:r>
            <a:r>
              <a:rPr lang="fr-FR" dirty="0" smtClean="0"/>
              <a:t/>
            </a:r>
            <a:br>
              <a:rPr lang="fr-FR" dirty="0" smtClean="0"/>
            </a:br>
            <a:r>
              <a:rPr lang="fr-FR" dirty="0" smtClean="0"/>
              <a:t>INSTITUT D’ENSEIGNEMENT SUPERIEUR DE MANAGEMENT </a:t>
            </a:r>
            <a:endParaRPr lang="fr-FR" dirty="0"/>
          </a:p>
        </p:txBody>
      </p:sp>
      <p:sp>
        <p:nvSpPr>
          <p:cNvPr id="4" name="Rectangle 3"/>
          <p:cNvSpPr/>
          <p:nvPr/>
        </p:nvSpPr>
        <p:spPr>
          <a:xfrm>
            <a:off x="285720" y="5000636"/>
            <a:ext cx="8858280" cy="584775"/>
          </a:xfrm>
          <a:prstGeom prst="rect">
            <a:avLst/>
          </a:prstGeom>
        </p:spPr>
        <p:txBody>
          <a:bodyPr wrap="square">
            <a:spAutoFit/>
          </a:bodyPr>
          <a:lstStyle/>
          <a:p>
            <a:r>
              <a:rPr lang="fr-FR" sz="2000" b="1" dirty="0" smtClean="0">
                <a:solidFill>
                  <a:srgbClr val="00B050"/>
                </a:solidFill>
              </a:rPr>
              <a:t>                               </a:t>
            </a:r>
            <a:r>
              <a:rPr lang="fr-FR" sz="3200" b="1" dirty="0" smtClean="0">
                <a:solidFill>
                  <a:schemeClr val="bg1"/>
                </a:solidFill>
              </a:rPr>
              <a:t>Unique école Supérieure à Nador </a:t>
            </a:r>
            <a:endParaRPr lang="fr-FR" sz="3200" b="1" dirty="0">
              <a:solidFill>
                <a:srgbClr val="00B050"/>
              </a:solidFill>
            </a:endParaRPr>
          </a:p>
        </p:txBody>
      </p:sp>
      <p:sp>
        <p:nvSpPr>
          <p:cNvPr id="5" name="Bulle ronde 4"/>
          <p:cNvSpPr/>
          <p:nvPr/>
        </p:nvSpPr>
        <p:spPr>
          <a:xfrm>
            <a:off x="5572132" y="0"/>
            <a:ext cx="3571868" cy="200024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smtClean="0">
                <a:solidFill>
                  <a:srgbClr val="FF0000"/>
                </a:solidFill>
              </a:rPr>
              <a:t>Filières Accréditées par l’Etat</a:t>
            </a:r>
            <a:endParaRPr lang="fr-FR"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71472" y="2357430"/>
            <a:ext cx="7858180" cy="4071966"/>
          </a:xfrm>
        </p:spPr>
        <p:txBody>
          <a:bodyPr/>
          <a:lstStyle/>
          <a:p>
            <a:pPr algn="l"/>
            <a:endParaRPr lang="fr-FR" dirty="0" smtClean="0"/>
          </a:p>
          <a:p>
            <a:pPr algn="l"/>
            <a:r>
              <a:rPr lang="fr-FR" dirty="0" smtClean="0"/>
              <a:t>                                   </a:t>
            </a:r>
            <a:endParaRPr lang="fr-FR" dirty="0"/>
          </a:p>
        </p:txBody>
      </p:sp>
      <p:sp>
        <p:nvSpPr>
          <p:cNvPr id="4" name="Rectangle 3"/>
          <p:cNvSpPr/>
          <p:nvPr/>
        </p:nvSpPr>
        <p:spPr>
          <a:xfrm>
            <a:off x="571472" y="4500570"/>
            <a:ext cx="664373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t>1</a:t>
            </a:r>
            <a:r>
              <a:rPr lang="fr-FR" sz="3600" baseline="30000" dirty="0" smtClean="0"/>
              <a:t>ère</a:t>
            </a:r>
            <a:r>
              <a:rPr lang="fr-FR" sz="3600" dirty="0" smtClean="0"/>
              <a:t> année de Licence</a:t>
            </a:r>
          </a:p>
          <a:p>
            <a:r>
              <a:rPr lang="fr-FR" sz="3600" dirty="0"/>
              <a:t> </a:t>
            </a:r>
            <a:r>
              <a:rPr lang="fr-FR" sz="3600" dirty="0" smtClean="0"/>
              <a:t>                    Tronc Commun</a:t>
            </a:r>
          </a:p>
        </p:txBody>
      </p:sp>
      <p:sp>
        <p:nvSpPr>
          <p:cNvPr id="5" name="Rectangle 4"/>
          <p:cNvSpPr/>
          <p:nvPr/>
        </p:nvSpPr>
        <p:spPr>
          <a:xfrm>
            <a:off x="1785918" y="5643578"/>
            <a:ext cx="664373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t>2</a:t>
            </a:r>
            <a:r>
              <a:rPr lang="fr-FR" sz="3600" baseline="30000" dirty="0" smtClean="0"/>
              <a:t>ème</a:t>
            </a:r>
            <a:r>
              <a:rPr lang="fr-FR" sz="3600" dirty="0" smtClean="0"/>
              <a:t>  année de Licence</a:t>
            </a:r>
          </a:p>
          <a:p>
            <a:r>
              <a:rPr lang="fr-FR" sz="3600" dirty="0"/>
              <a:t> </a:t>
            </a:r>
            <a:r>
              <a:rPr lang="fr-FR" sz="3600" dirty="0" smtClean="0"/>
              <a:t>                    Tronc Commun</a:t>
            </a:r>
          </a:p>
        </p:txBody>
      </p:sp>
      <p:sp>
        <p:nvSpPr>
          <p:cNvPr id="7" name="Parchemin horizontal 6"/>
          <p:cNvSpPr/>
          <p:nvPr/>
        </p:nvSpPr>
        <p:spPr>
          <a:xfrm>
            <a:off x="714348" y="0"/>
            <a:ext cx="7358114" cy="157161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5400" dirty="0" smtClean="0">
                <a:solidFill>
                  <a:srgbClr val="FF0000"/>
                </a:solidFill>
              </a:rPr>
              <a:t>Baccalauréat</a:t>
            </a:r>
            <a:r>
              <a:rPr lang="fr-FR" dirty="0" smtClean="0"/>
              <a:t/>
            </a:r>
            <a:br>
              <a:rPr lang="fr-FR" dirty="0" smtClean="0"/>
            </a:br>
            <a:r>
              <a:rPr lang="fr-FR" dirty="0" smtClean="0"/>
              <a:t>Toutes options</a:t>
            </a:r>
            <a:endParaRPr lang="fr-FR" dirty="0"/>
          </a:p>
        </p:txBody>
      </p:sp>
      <p:sp>
        <p:nvSpPr>
          <p:cNvPr id="6" name="Bulle ronde 5"/>
          <p:cNvSpPr/>
          <p:nvPr/>
        </p:nvSpPr>
        <p:spPr>
          <a:xfrm>
            <a:off x="5572132" y="2000240"/>
            <a:ext cx="3571868" cy="17859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smtClean="0">
                <a:solidFill>
                  <a:srgbClr val="FF0000"/>
                </a:solidFill>
              </a:rPr>
              <a:t>Filières Accréditées par l’Etat</a:t>
            </a:r>
            <a:endParaRPr lang="fr-FR" sz="3200" b="1" dirty="0">
              <a:solidFill>
                <a:srgbClr val="FF0000"/>
              </a:solidFill>
            </a:endParaRPr>
          </a:p>
        </p:txBody>
      </p:sp>
      <p:pic>
        <p:nvPicPr>
          <p:cNvPr id="1026" name="Picture 2" descr="C:\Users\CHAIB BEN KADDOUR\Desktop\iesmp\gallery1-10.jpg"/>
          <p:cNvPicPr>
            <a:picLocks noChangeAspect="1" noChangeArrowheads="1"/>
          </p:cNvPicPr>
          <p:nvPr/>
        </p:nvPicPr>
        <p:blipFill>
          <a:blip r:embed="rId2"/>
          <a:srcRect/>
          <a:stretch>
            <a:fillRect/>
          </a:stretch>
        </p:blipFill>
        <p:spPr bwMode="auto">
          <a:xfrm>
            <a:off x="994604" y="1500174"/>
            <a:ext cx="4506089" cy="2928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000" fill="hold"/>
                                        <p:tgtEl>
                                          <p:spTgt spid="1026"/>
                                        </p:tgtEl>
                                        <p:attrNameLst>
                                          <p:attrName>ppt_x</p:attrName>
                                        </p:attrNameLst>
                                      </p:cBhvr>
                                      <p:tavLst>
                                        <p:tav tm="0">
                                          <p:val>
                                            <p:strVal val="0-#ppt_w/2"/>
                                          </p:val>
                                        </p:tav>
                                        <p:tav tm="100000">
                                          <p:val>
                                            <p:strVal val="#ppt_x"/>
                                          </p:val>
                                        </p:tav>
                                      </p:tavLst>
                                    </p:anim>
                                    <p:anim calcmode="lin" valueType="num">
                                      <p:cBhvr additive="base">
                                        <p:cTn id="8" dur="30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1+#ppt_w/2"/>
                                          </p:val>
                                        </p:tav>
                                        <p:tav tm="100000">
                                          <p:val>
                                            <p:strVal val="#ppt_x"/>
                                          </p:val>
                                        </p:tav>
                                      </p:tavLst>
                                    </p:anim>
                                    <p:anim calcmode="lin" valueType="num">
                                      <p:cBhvr additive="base">
                                        <p:cTn id="12" dur="3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ppt_x"/>
                                          </p:val>
                                        </p:tav>
                                        <p:tav tm="100000">
                                          <p:val>
                                            <p:strVal val="#ppt_x"/>
                                          </p:val>
                                        </p:tav>
                                      </p:tavLst>
                                    </p:anim>
                                    <p:anim calcmode="lin" valueType="num">
                                      <p:cBhvr additive="base">
                                        <p:cTn id="20"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57224" y="428604"/>
            <a:ext cx="7072362" cy="8572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4800" dirty="0" smtClean="0">
                <a:solidFill>
                  <a:srgbClr val="FF0000"/>
                </a:solidFill>
              </a:rPr>
              <a:t>Diplôme bac +3</a:t>
            </a:r>
            <a:endParaRPr lang="fr-FR" sz="4800" dirty="0">
              <a:solidFill>
                <a:srgbClr val="FF0000"/>
              </a:solidFill>
            </a:endParaRPr>
          </a:p>
        </p:txBody>
      </p:sp>
      <p:sp>
        <p:nvSpPr>
          <p:cNvPr id="5" name="Rectangle 4"/>
          <p:cNvSpPr/>
          <p:nvPr/>
        </p:nvSpPr>
        <p:spPr>
          <a:xfrm>
            <a:off x="285720" y="3214686"/>
            <a:ext cx="2643206" cy="30003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b="1" dirty="0" smtClean="0"/>
              <a:t>Management  PME-PMI</a:t>
            </a:r>
          </a:p>
          <a:p>
            <a:pPr algn="ctr"/>
            <a:r>
              <a:rPr lang="fr-FR" dirty="0" smtClean="0"/>
              <a:t>Bac+3</a:t>
            </a:r>
          </a:p>
          <a:p>
            <a:pPr algn="ctr"/>
            <a:endParaRPr lang="fr-FR" dirty="0" smtClean="0"/>
          </a:p>
          <a:p>
            <a:pPr algn="ctr"/>
            <a:r>
              <a:rPr lang="fr-FR" dirty="0" smtClean="0"/>
              <a:t>ESMA</a:t>
            </a:r>
          </a:p>
          <a:p>
            <a:pPr algn="ctr"/>
            <a:endParaRPr lang="fr-FR" dirty="0" smtClean="0"/>
          </a:p>
        </p:txBody>
      </p:sp>
      <p:sp>
        <p:nvSpPr>
          <p:cNvPr id="13" name="Rectangle 12"/>
          <p:cNvSpPr/>
          <p:nvPr/>
        </p:nvSpPr>
        <p:spPr>
          <a:xfrm>
            <a:off x="3143240" y="3214686"/>
            <a:ext cx="2643206" cy="30003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b="1" dirty="0" smtClean="0"/>
              <a:t>Finance ,Banque et Assurance</a:t>
            </a:r>
          </a:p>
          <a:p>
            <a:pPr algn="ctr"/>
            <a:r>
              <a:rPr lang="fr-FR" dirty="0" smtClean="0"/>
              <a:t>Bac+3</a:t>
            </a:r>
          </a:p>
          <a:p>
            <a:pPr algn="ctr"/>
            <a:r>
              <a:rPr lang="fr-FR" dirty="0" smtClean="0"/>
              <a:t>ESMA</a:t>
            </a:r>
            <a:endParaRPr lang="fr-FR" dirty="0"/>
          </a:p>
          <a:p>
            <a:pPr algn="ctr"/>
            <a:endParaRPr lang="fr-FR" dirty="0"/>
          </a:p>
        </p:txBody>
      </p:sp>
      <p:sp>
        <p:nvSpPr>
          <p:cNvPr id="14" name="Rectangle 13"/>
          <p:cNvSpPr/>
          <p:nvPr/>
        </p:nvSpPr>
        <p:spPr>
          <a:xfrm>
            <a:off x="5929322" y="3214686"/>
            <a:ext cx="2643206" cy="30003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dirty="0" smtClean="0"/>
          </a:p>
          <a:p>
            <a:pPr algn="ctr"/>
            <a:endParaRPr lang="fr-FR" dirty="0" smtClean="0"/>
          </a:p>
          <a:p>
            <a:pPr algn="ctr"/>
            <a:endParaRPr lang="fr-FR" dirty="0"/>
          </a:p>
          <a:p>
            <a:pPr algn="ctr"/>
            <a:r>
              <a:rPr lang="fr-FR" b="1" dirty="0" smtClean="0"/>
              <a:t>Audit Comptable et Contrôle de gestion</a:t>
            </a:r>
          </a:p>
          <a:p>
            <a:pPr algn="ctr"/>
            <a:r>
              <a:rPr lang="fr-FR" dirty="0" smtClean="0"/>
              <a:t>Bac+3</a:t>
            </a:r>
          </a:p>
          <a:p>
            <a:pPr algn="ctr"/>
            <a:r>
              <a:rPr lang="fr-FR" dirty="0" smtClean="0"/>
              <a:t>ESMA</a:t>
            </a:r>
          </a:p>
          <a:p>
            <a:pPr algn="ctr"/>
            <a:endParaRPr lang="fr-FR" dirty="0" smtClean="0"/>
          </a:p>
          <a:p>
            <a:pPr algn="ctr"/>
            <a:endParaRPr lang="fr-FR" dirty="0" smtClean="0"/>
          </a:p>
          <a:p>
            <a:pPr algn="ctr"/>
            <a:endParaRPr lang="fr-FR" dirty="0" smtClean="0"/>
          </a:p>
          <a:p>
            <a:pPr algn="ctr"/>
            <a:endParaRPr lang="fr-FR" dirty="0"/>
          </a:p>
        </p:txBody>
      </p:sp>
      <p:sp>
        <p:nvSpPr>
          <p:cNvPr id="21" name="Bulle ronde 20"/>
          <p:cNvSpPr/>
          <p:nvPr/>
        </p:nvSpPr>
        <p:spPr>
          <a:xfrm>
            <a:off x="5643570" y="1643050"/>
            <a:ext cx="2928958" cy="121444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rgbClr val="FF0000"/>
                </a:solidFill>
              </a:rPr>
              <a:t>Filières Accréditées par l’Etat</a:t>
            </a:r>
            <a:endParaRPr lang="fr-FR" sz="2000" b="1" dirty="0">
              <a:solidFill>
                <a:srgbClr val="FF0000"/>
              </a:solidFill>
            </a:endParaRPr>
          </a:p>
        </p:txBody>
      </p:sp>
      <p:pic>
        <p:nvPicPr>
          <p:cNvPr id="2050" name="Picture 2" descr="C:\Users\CHAIB BEN KADDOUR\Desktop\iesmp\gallery1-6.jpg"/>
          <p:cNvPicPr>
            <a:picLocks noChangeAspect="1" noChangeArrowheads="1"/>
          </p:cNvPicPr>
          <p:nvPr/>
        </p:nvPicPr>
        <p:blipFill>
          <a:blip r:embed="rId2"/>
          <a:srcRect/>
          <a:stretch>
            <a:fillRect/>
          </a:stretch>
        </p:blipFill>
        <p:spPr bwMode="auto">
          <a:xfrm>
            <a:off x="785786" y="1357298"/>
            <a:ext cx="4572032"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0" fill="hold"/>
                                        <p:tgtEl>
                                          <p:spTgt spid="21"/>
                                        </p:tgtEl>
                                        <p:attrNameLst>
                                          <p:attrName>ppt_x</p:attrName>
                                        </p:attrNameLst>
                                      </p:cBhvr>
                                      <p:tavLst>
                                        <p:tav tm="0">
                                          <p:val>
                                            <p:strVal val="#ppt_x"/>
                                          </p:val>
                                        </p:tav>
                                        <p:tav tm="100000">
                                          <p:val>
                                            <p:strVal val="#ppt_x"/>
                                          </p:val>
                                        </p:tav>
                                      </p:tavLst>
                                    </p:anim>
                                    <p:anim calcmode="lin" valueType="num">
                                      <p:cBhvr additive="base">
                                        <p:cTn id="8" dur="3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3000" fill="hold"/>
                                        <p:tgtEl>
                                          <p:spTgt spid="14"/>
                                        </p:tgtEl>
                                        <p:attrNameLst>
                                          <p:attrName>ppt_x</p:attrName>
                                        </p:attrNameLst>
                                      </p:cBhvr>
                                      <p:tavLst>
                                        <p:tav tm="0">
                                          <p:val>
                                            <p:strVal val="#ppt_x"/>
                                          </p:val>
                                        </p:tav>
                                        <p:tav tm="100000">
                                          <p:val>
                                            <p:strVal val="#ppt_x"/>
                                          </p:val>
                                        </p:tav>
                                      </p:tavLst>
                                    </p:anim>
                                    <p:anim calcmode="lin" valueType="num">
                                      <p:cBhvr additive="base">
                                        <p:cTn id="12" dur="3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3000" fill="hold"/>
                                        <p:tgtEl>
                                          <p:spTgt spid="13"/>
                                        </p:tgtEl>
                                        <p:attrNameLst>
                                          <p:attrName>ppt_x</p:attrName>
                                        </p:attrNameLst>
                                      </p:cBhvr>
                                      <p:tavLst>
                                        <p:tav tm="0">
                                          <p:val>
                                            <p:strVal val="#ppt_x"/>
                                          </p:val>
                                        </p:tav>
                                        <p:tav tm="100000">
                                          <p:val>
                                            <p:strVal val="#ppt_x"/>
                                          </p:val>
                                        </p:tav>
                                      </p:tavLst>
                                    </p:anim>
                                    <p:anim calcmode="lin" valueType="num">
                                      <p:cBhvr additive="base">
                                        <p:cTn id="16" dur="3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ppt_x"/>
                                          </p:val>
                                        </p:tav>
                                        <p:tav tm="100000">
                                          <p:val>
                                            <p:strVal val="#ppt_x"/>
                                          </p:val>
                                        </p:tav>
                                      </p:tavLst>
                                    </p:anim>
                                    <p:anim calcmode="lin" valueType="num">
                                      <p:cBhvr additive="base">
                                        <p:cTn id="20"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57158" y="142852"/>
            <a:ext cx="8429684" cy="121444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3200" b="1" dirty="0" smtClean="0">
                <a:solidFill>
                  <a:srgbClr val="FFFF00"/>
                </a:solidFill>
              </a:rPr>
              <a:t>Classes Préparatoires aux Grandes Ecoles</a:t>
            </a:r>
          </a:p>
          <a:p>
            <a:pPr algn="ctr"/>
            <a:r>
              <a:rPr lang="fr-FR" b="1" dirty="0" smtClean="0">
                <a:solidFill>
                  <a:schemeClr val="tx1"/>
                </a:solidFill>
              </a:rPr>
              <a:t>Economique et Commerciale option Technologique (ECT)  </a:t>
            </a:r>
            <a:endParaRPr lang="fr-FR" b="1" dirty="0">
              <a:solidFill>
                <a:schemeClr val="tx1"/>
              </a:solidFill>
            </a:endParaRPr>
          </a:p>
        </p:txBody>
      </p:sp>
      <p:sp>
        <p:nvSpPr>
          <p:cNvPr id="5" name="Rectangle à coins arrondis 4"/>
          <p:cNvSpPr/>
          <p:nvPr/>
        </p:nvSpPr>
        <p:spPr>
          <a:xfrm>
            <a:off x="4857752" y="4357694"/>
            <a:ext cx="4000528" cy="20717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fr-FR" sz="3600" dirty="0" smtClean="0"/>
          </a:p>
          <a:p>
            <a:endParaRPr lang="fr-FR" sz="3600" dirty="0" smtClean="0"/>
          </a:p>
          <a:p>
            <a:endParaRPr lang="fr-FR" sz="3600" dirty="0" smtClean="0"/>
          </a:p>
          <a:p>
            <a:r>
              <a:rPr lang="fr-FR" sz="3600" dirty="0" smtClean="0"/>
              <a:t>-ENCG </a:t>
            </a:r>
          </a:p>
          <a:p>
            <a:pPr>
              <a:buFontTx/>
              <a:buChar char="-"/>
            </a:pPr>
            <a:r>
              <a:rPr lang="fr-FR" sz="3600" dirty="0" smtClean="0"/>
              <a:t>ISCAE</a:t>
            </a:r>
          </a:p>
          <a:p>
            <a:r>
              <a:rPr lang="fr-FR" sz="3600" dirty="0" smtClean="0"/>
              <a:t>-ESI</a:t>
            </a:r>
          </a:p>
          <a:p>
            <a:pPr algn="ctr"/>
            <a:endParaRPr lang="fr-FR" sz="3600" b="1" dirty="0" smtClean="0">
              <a:solidFill>
                <a:schemeClr val="bg1"/>
              </a:solidFill>
            </a:endParaRPr>
          </a:p>
          <a:p>
            <a:pPr algn="ctr"/>
            <a:endParaRPr lang="fr-FR" sz="3600" b="1" dirty="0" smtClean="0">
              <a:solidFill>
                <a:schemeClr val="bg1"/>
              </a:solidFill>
            </a:endParaRPr>
          </a:p>
          <a:p>
            <a:pPr algn="ctr"/>
            <a:endParaRPr lang="fr-FR" sz="3600" b="1" dirty="0">
              <a:solidFill>
                <a:schemeClr val="bg1"/>
              </a:solidFill>
            </a:endParaRPr>
          </a:p>
        </p:txBody>
      </p:sp>
      <p:sp>
        <p:nvSpPr>
          <p:cNvPr id="10" name="Bulle ronde 9"/>
          <p:cNvSpPr/>
          <p:nvPr/>
        </p:nvSpPr>
        <p:spPr>
          <a:xfrm>
            <a:off x="6429388" y="2500306"/>
            <a:ext cx="2500330" cy="1571636"/>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smtClean="0"/>
              <a:t>Grandes Ecoles de Commerce Marocaines </a:t>
            </a:r>
            <a:endParaRPr lang="fr-FR" b="1" dirty="0"/>
          </a:p>
        </p:txBody>
      </p:sp>
      <p:sp>
        <p:nvSpPr>
          <p:cNvPr id="7" name="Organigramme : Stockage à accès séquentiel 6"/>
          <p:cNvSpPr/>
          <p:nvPr/>
        </p:nvSpPr>
        <p:spPr>
          <a:xfrm>
            <a:off x="142844" y="2571744"/>
            <a:ext cx="2286016" cy="1714512"/>
          </a:xfrm>
          <a:prstGeom prst="flowChartMagnetic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t>Grandes Ecoles de Commerce Françaises </a:t>
            </a:r>
            <a:endParaRPr lang="fr-FR" b="1" dirty="0"/>
          </a:p>
        </p:txBody>
      </p:sp>
      <p:sp>
        <p:nvSpPr>
          <p:cNvPr id="8" name="Rectangle à coins arrondis 7"/>
          <p:cNvSpPr/>
          <p:nvPr/>
        </p:nvSpPr>
        <p:spPr>
          <a:xfrm>
            <a:off x="285720" y="4357694"/>
            <a:ext cx="4214842" cy="20717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fontAlgn="base">
              <a:spcBef>
                <a:spcPct val="0"/>
              </a:spcBef>
              <a:spcAft>
                <a:spcPct val="0"/>
              </a:spcAft>
            </a:pPr>
            <a:r>
              <a:rPr lang="fr-FR" sz="1400" b="1" dirty="0" smtClean="0">
                <a:solidFill>
                  <a:schemeClr val="tx1"/>
                </a:solidFill>
                <a:latin typeface="Arial" pitchFamily="34" charset="0"/>
                <a:ea typeface="Times New Roman" pitchFamily="18" charset="0"/>
                <a:cs typeface="Arial" pitchFamily="34" charset="0"/>
              </a:rPr>
              <a:t>HEC, ESCP- EAP et ESSEC AUDENCIA (Nantes), EM Lyon, EDHEC Grande Ecole, SKEMA Sophia Antipolis, ESC (Amiens Picardie, BRETAGNE Brest, Chambéry, Clermont, Grenoble, La Rochelle, Lille, Montpellier, Pau, Rennes, St Etienne, Troyes), ESC Tours-Poitiers (ESCEM), IECS Strasbourg et INT Management.</a:t>
            </a:r>
            <a:endParaRPr lang="fr-FR" sz="1400" b="1" dirty="0" smtClean="0">
              <a:solidFill>
                <a:schemeClr val="tx1"/>
              </a:solidFill>
              <a:latin typeface="Arial" pitchFamily="34" charset="0"/>
              <a:cs typeface="Arial" pitchFamily="34" charset="0"/>
            </a:endParaRPr>
          </a:p>
        </p:txBody>
      </p:sp>
      <p:sp>
        <p:nvSpPr>
          <p:cNvPr id="14" name="Flèche vers le bas 13"/>
          <p:cNvSpPr/>
          <p:nvPr/>
        </p:nvSpPr>
        <p:spPr>
          <a:xfrm>
            <a:off x="2428860" y="1428736"/>
            <a:ext cx="4000528" cy="3000372"/>
          </a:xfrm>
          <a:prstGeom prst="downArrow">
            <a:avLst>
              <a:gd name="adj1" fmla="val 50000"/>
              <a:gd name="adj2" fmla="val 46952"/>
            </a:avLst>
          </a:prstGeom>
        </p:spPr>
        <p:style>
          <a:lnRef idx="1">
            <a:schemeClr val="dk1"/>
          </a:lnRef>
          <a:fillRef idx="2">
            <a:schemeClr val="dk1"/>
          </a:fillRef>
          <a:effectRef idx="1">
            <a:schemeClr val="dk1"/>
          </a:effectRef>
          <a:fontRef idx="minor">
            <a:schemeClr val="dk1"/>
          </a:fontRef>
        </p:style>
        <p:txBody>
          <a:bodyPr vert="horz" rtlCol="0" anchor="b"/>
          <a:lstStyle/>
          <a:p>
            <a:pPr algn="ctr"/>
            <a:endParaRPr lang="fr-FR" sz="6000" dirty="0" smtClean="0">
              <a:solidFill>
                <a:schemeClr val="bg1"/>
              </a:solidFill>
            </a:endParaRPr>
          </a:p>
          <a:p>
            <a:pPr algn="ctr"/>
            <a:r>
              <a:rPr lang="fr-FR" sz="6000" dirty="0" smtClean="0">
                <a:solidFill>
                  <a:srgbClr val="FF0000"/>
                </a:solidFill>
              </a:rPr>
              <a:t>Bac</a:t>
            </a:r>
          </a:p>
          <a:p>
            <a:pPr lvl="0" algn="ctr"/>
            <a:r>
              <a:rPr lang="fr-FR" sz="1200" b="1" dirty="0" smtClean="0">
                <a:solidFill>
                  <a:srgbClr val="002060"/>
                </a:solidFill>
              </a:rPr>
              <a:t>Sciences Maths, Sciences Expérimentales, Sciences Economiques, Techniques et Gestion Administrative (T.G.A) ou Techniques de Gestion Comptable (T.G.C)</a:t>
            </a:r>
          </a:p>
        </p:txBody>
      </p:sp>
      <p:sp>
        <p:nvSpPr>
          <p:cNvPr id="19" name="Explosion 1 18"/>
          <p:cNvSpPr/>
          <p:nvPr/>
        </p:nvSpPr>
        <p:spPr>
          <a:xfrm>
            <a:off x="5715008" y="1285860"/>
            <a:ext cx="3428992" cy="1200152"/>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600" dirty="0" smtClean="0">
                <a:solidFill>
                  <a:schemeClr val="tx1"/>
                </a:solidFill>
              </a:rPr>
              <a:t>فرصة</a:t>
            </a:r>
            <a:endParaRPr lang="fr-FR" sz="3600" dirty="0">
              <a:solidFill>
                <a:schemeClr val="tx1"/>
              </a:solidFill>
            </a:endParaRPr>
          </a:p>
        </p:txBody>
      </p:sp>
      <p:sp>
        <p:nvSpPr>
          <p:cNvPr id="2" name="Ellipse 1"/>
          <p:cNvSpPr/>
          <p:nvPr/>
        </p:nvSpPr>
        <p:spPr>
          <a:xfrm>
            <a:off x="755576" y="1428736"/>
            <a:ext cx="18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dirty="0" smtClean="0"/>
              <a:t>مع الحي</a:t>
            </a:r>
          </a:p>
          <a:p>
            <a:pPr algn="ctr"/>
            <a:r>
              <a:rPr lang="ar-MA" dirty="0" smtClean="0"/>
              <a:t>دار الطالب</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0" fill="hold"/>
                                        <p:tgtEl>
                                          <p:spTgt spid="7"/>
                                        </p:tgtEl>
                                        <p:attrNameLst>
                                          <p:attrName>ppt_x</p:attrName>
                                        </p:attrNameLst>
                                      </p:cBhvr>
                                      <p:tavLst>
                                        <p:tav tm="0">
                                          <p:val>
                                            <p:strVal val="0-#ppt_w/2"/>
                                          </p:val>
                                        </p:tav>
                                        <p:tav tm="100000">
                                          <p:val>
                                            <p:strVal val="#ppt_x"/>
                                          </p:val>
                                        </p:tav>
                                      </p:tavLst>
                                    </p:anim>
                                    <p:anim calcmode="lin" valueType="num">
                                      <p:cBhvr additive="base">
                                        <p:cTn id="16"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785786" y="214290"/>
            <a:ext cx="7572428" cy="12858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4800" dirty="0">
              <a:solidFill>
                <a:srgbClr val="FF0000"/>
              </a:solidFill>
            </a:endParaRPr>
          </a:p>
        </p:txBody>
      </p:sp>
      <p:sp>
        <p:nvSpPr>
          <p:cNvPr id="1026" name="WordArt 2"/>
          <p:cNvSpPr>
            <a:spLocks noChangeArrowheads="1" noChangeShapeType="1" noTextEdit="1"/>
          </p:cNvSpPr>
          <p:nvPr/>
        </p:nvSpPr>
        <p:spPr bwMode="auto">
          <a:xfrm>
            <a:off x="1285852" y="500042"/>
            <a:ext cx="6786610" cy="552451"/>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fr-FR"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rPr>
              <a:t>Diplôme d’Etat d’Infirmier</a:t>
            </a:r>
            <a:endParaRPr lang="fr-FR" sz="18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endParaRPr>
          </a:p>
        </p:txBody>
      </p:sp>
      <p:sp>
        <p:nvSpPr>
          <p:cNvPr id="14" name="Rectangle 13"/>
          <p:cNvSpPr/>
          <p:nvPr/>
        </p:nvSpPr>
        <p:spPr>
          <a:xfrm>
            <a:off x="928662" y="2500306"/>
            <a:ext cx="7500990" cy="3071834"/>
          </a:xfrm>
          <a:prstGeom prst="wedgeRect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sz="4800" dirty="0" smtClean="0"/>
          </a:p>
          <a:p>
            <a:pPr algn="ctr"/>
            <a:r>
              <a:rPr lang="fr-FR" sz="4800" dirty="0" smtClean="0">
                <a:solidFill>
                  <a:srgbClr val="FF0000"/>
                </a:solidFill>
              </a:rPr>
              <a:t>Bac +3</a:t>
            </a:r>
          </a:p>
          <a:p>
            <a:pPr algn="ctr"/>
            <a:r>
              <a:rPr lang="fr-FR" sz="4800" dirty="0" smtClean="0"/>
              <a:t>ESMA</a:t>
            </a:r>
          </a:p>
        </p:txBody>
      </p:sp>
      <p:sp>
        <p:nvSpPr>
          <p:cNvPr id="1030" name="WordArt 6"/>
          <p:cNvSpPr>
            <a:spLocks noChangeArrowheads="1" noChangeShapeType="1" noTextEdit="1"/>
          </p:cNvSpPr>
          <p:nvPr/>
        </p:nvSpPr>
        <p:spPr bwMode="auto">
          <a:xfrm>
            <a:off x="1428728" y="2643182"/>
            <a:ext cx="6429420" cy="1000132"/>
          </a:xfrm>
          <a:prstGeom prst="rect">
            <a:avLst/>
          </a:prstGeom>
        </p:spPr>
        <p:txBody>
          <a:bodyPr wrap="none" fromWordArt="1">
            <a:prstTxWarp prst="textPlain">
              <a:avLst>
                <a:gd name="adj" fmla="val 49791"/>
              </a:avLst>
            </a:prstTxWarp>
          </a:bodyPr>
          <a:lstStyle/>
          <a:p>
            <a:pPr algn="ctr" rtl="0"/>
            <a:r>
              <a:rPr lang="fr-FR" sz="2000" kern="10" dirty="0" smtClean="0">
                <a:ln w="9525">
                  <a:solidFill>
                    <a:srgbClr val="FF0000"/>
                  </a:solidFill>
                  <a:round/>
                  <a:headEnd/>
                  <a:tailEnd/>
                </a:ln>
                <a:solidFill>
                  <a:srgbClr val="FF0000"/>
                </a:solidFill>
                <a:latin typeface="Arial"/>
                <a:cs typeface="Arial"/>
              </a:rPr>
              <a:t>Infirmier(e)  Polyvalent  </a:t>
            </a:r>
            <a:endParaRPr lang="fr-FR" sz="2000" kern="10" spc="0" dirty="0">
              <a:ln w="9525">
                <a:solidFill>
                  <a:srgbClr val="FF0000"/>
                </a:solidFill>
                <a:round/>
                <a:headEnd/>
                <a:tailEnd/>
              </a:ln>
              <a:solidFill>
                <a:srgbClr val="FF0000"/>
              </a:solidFill>
              <a:effectLst/>
              <a:latin typeface="Arial"/>
              <a:cs typeface="Arial"/>
            </a:endParaRPr>
          </a:p>
        </p:txBody>
      </p:sp>
      <p:sp>
        <p:nvSpPr>
          <p:cNvPr id="6" name="Rectangle 5"/>
          <p:cNvSpPr/>
          <p:nvPr/>
        </p:nvSpPr>
        <p:spPr>
          <a:xfrm>
            <a:off x="2714612" y="1571612"/>
            <a:ext cx="535785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MA" sz="3200" b="1" dirty="0" smtClean="0">
                <a:solidFill>
                  <a:srgbClr val="00B050"/>
                </a:solidFill>
              </a:rPr>
              <a:t>دبلوم الدولة في التمريض</a:t>
            </a:r>
            <a:endParaRPr lang="fr-FR" sz="32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30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oste\Downloads\iesmp1.jpg"/>
          <p:cNvPicPr>
            <a:picLocks noChangeAspect="1" noChangeArrowheads="1"/>
          </p:cNvPicPr>
          <p:nvPr/>
        </p:nvPicPr>
        <p:blipFill>
          <a:blip r:embed="rId2"/>
          <a:srcRect/>
          <a:stretch>
            <a:fillRect/>
          </a:stretch>
        </p:blipFill>
        <p:spPr bwMode="auto">
          <a:xfrm>
            <a:off x="0" y="4643446"/>
            <a:ext cx="3786182" cy="2214554"/>
          </a:xfrm>
          <a:prstGeom prst="rect">
            <a:avLst/>
          </a:prstGeom>
          <a:noFill/>
        </p:spPr>
      </p:pic>
      <p:pic>
        <p:nvPicPr>
          <p:cNvPr id="1027" name="Picture 3" descr="C:\Users\poste\Downloads\iesmp3.jpg"/>
          <p:cNvPicPr>
            <a:picLocks noChangeAspect="1" noChangeArrowheads="1"/>
          </p:cNvPicPr>
          <p:nvPr/>
        </p:nvPicPr>
        <p:blipFill>
          <a:blip r:embed="rId3"/>
          <a:srcRect/>
          <a:stretch>
            <a:fillRect/>
          </a:stretch>
        </p:blipFill>
        <p:spPr bwMode="auto">
          <a:xfrm>
            <a:off x="3857620" y="4643446"/>
            <a:ext cx="4214842" cy="2214554"/>
          </a:xfrm>
          <a:prstGeom prst="rect">
            <a:avLst/>
          </a:prstGeom>
          <a:noFill/>
        </p:spPr>
      </p:pic>
      <p:sp>
        <p:nvSpPr>
          <p:cNvPr id="7" name="Ellipse 6"/>
          <p:cNvSpPr/>
          <p:nvPr/>
        </p:nvSpPr>
        <p:spPr>
          <a:xfrm>
            <a:off x="285720" y="0"/>
            <a:ext cx="7500990" cy="150019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2400" b="1" dirty="0" smtClean="0">
                <a:solidFill>
                  <a:srgbClr val="FF0000"/>
                </a:solidFill>
              </a:rPr>
              <a:t>Ecole de langues et d’informatique</a:t>
            </a:r>
            <a:br>
              <a:rPr lang="fr-FR" sz="2400" b="1" dirty="0" smtClean="0">
                <a:solidFill>
                  <a:srgbClr val="FF0000"/>
                </a:solidFill>
              </a:rPr>
            </a:br>
            <a:r>
              <a:rPr lang="ar-MA" sz="2400" b="1" dirty="0" smtClean="0">
                <a:solidFill>
                  <a:srgbClr val="FF0000"/>
                </a:solidFill>
              </a:rPr>
              <a:t>مدرسة اللغات </a:t>
            </a:r>
            <a:r>
              <a:rPr lang="ar-MA" sz="2400" b="1" dirty="0" err="1" smtClean="0">
                <a:solidFill>
                  <a:srgbClr val="FF0000"/>
                </a:solidFill>
              </a:rPr>
              <a:t>و</a:t>
            </a:r>
            <a:r>
              <a:rPr lang="ar-MA" sz="2400" b="1" dirty="0" smtClean="0">
                <a:solidFill>
                  <a:srgbClr val="FF0000"/>
                </a:solidFill>
              </a:rPr>
              <a:t> الإعلاميات</a:t>
            </a:r>
            <a:endParaRPr lang="fr-FR" sz="2400" b="1" dirty="0"/>
          </a:p>
        </p:txBody>
      </p:sp>
      <p:sp>
        <p:nvSpPr>
          <p:cNvPr id="6" name="Rectangle 5"/>
          <p:cNvSpPr/>
          <p:nvPr/>
        </p:nvSpPr>
        <p:spPr>
          <a:xfrm>
            <a:off x="571472" y="1643050"/>
            <a:ext cx="6786610"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Fra</a:t>
            </a:r>
            <a:r>
              <a:rPr lang="fr-FR" b="1" dirty="0" smtClean="0">
                <a:solidFill>
                  <a:srgbClr val="FFFF00"/>
                </a:solidFill>
              </a:rPr>
              <a:t>nçais</a:t>
            </a:r>
            <a:r>
              <a:rPr lang="ar-MA" b="1" dirty="0" smtClean="0">
                <a:solidFill>
                  <a:srgbClr val="FFFF00"/>
                </a:solidFill>
              </a:rPr>
              <a:t>           </a:t>
            </a:r>
            <a:r>
              <a:rPr lang="ar-MA" b="1" dirty="0" smtClean="0">
                <a:solidFill>
                  <a:srgbClr val="FFFF00"/>
                </a:solidFill>
              </a:rPr>
              <a:t> </a:t>
            </a:r>
            <a:r>
              <a:rPr lang="ar-MA" b="1" dirty="0" smtClean="0">
                <a:solidFill>
                  <a:srgbClr val="FFFF00"/>
                </a:solidFill>
              </a:rPr>
              <a:t>الفرنسية   </a:t>
            </a:r>
            <a:r>
              <a:rPr lang="ar-MA" b="1" dirty="0" smtClean="0">
                <a:solidFill>
                  <a:srgbClr val="FFFF00"/>
                </a:solidFill>
              </a:rPr>
              <a:t>                                                                   </a:t>
            </a:r>
            <a:r>
              <a:rPr lang="fr-FR" b="1" dirty="0" smtClean="0">
                <a:solidFill>
                  <a:srgbClr val="FFFF00"/>
                </a:solidFill>
              </a:rPr>
              <a:t> </a:t>
            </a:r>
            <a:r>
              <a:rPr lang="ar-MA" b="1" dirty="0" smtClean="0">
                <a:solidFill>
                  <a:srgbClr val="FFFF00"/>
                </a:solidFill>
              </a:rPr>
              <a:t>            </a:t>
            </a:r>
            <a:r>
              <a:rPr lang="fr-FR" b="1" dirty="0" smtClean="0">
                <a:solidFill>
                  <a:srgbClr val="FFFF00"/>
                </a:solidFill>
              </a:rPr>
              <a:t> </a:t>
            </a:r>
            <a:r>
              <a:rPr lang="ar-MA" b="1" dirty="0" smtClean="0">
                <a:solidFill>
                  <a:srgbClr val="FFFF00"/>
                </a:solidFill>
              </a:rPr>
              <a:t>                                                   </a:t>
            </a:r>
            <a:endParaRPr lang="fr-FR" b="1" dirty="0" smtClean="0">
              <a:solidFill>
                <a:srgbClr val="FFFF00"/>
              </a:solidFill>
            </a:endParaRPr>
          </a:p>
          <a:p>
            <a:r>
              <a:rPr lang="fr-FR" b="1" dirty="0" smtClean="0">
                <a:solidFill>
                  <a:srgbClr val="FFFF00"/>
                </a:solidFill>
              </a:rPr>
              <a:t>Anglais</a:t>
            </a:r>
            <a:r>
              <a:rPr lang="ar-MA" b="1" dirty="0" smtClean="0">
                <a:solidFill>
                  <a:srgbClr val="FFFF00"/>
                </a:solidFill>
              </a:rPr>
              <a:t>الانجليزية     </a:t>
            </a:r>
            <a:r>
              <a:rPr lang="ar-MA" b="1" dirty="0" smtClean="0">
                <a:solidFill>
                  <a:srgbClr val="FFFF00"/>
                </a:solidFill>
              </a:rPr>
              <a:t>                                                         </a:t>
            </a:r>
            <a:endParaRPr lang="fr-FR" b="1" dirty="0" smtClean="0">
              <a:solidFill>
                <a:srgbClr val="FFFF00"/>
              </a:solidFill>
            </a:endParaRPr>
          </a:p>
          <a:p>
            <a:r>
              <a:rPr lang="fr-FR" b="1" dirty="0" smtClean="0">
                <a:solidFill>
                  <a:srgbClr val="FFFF00"/>
                </a:solidFill>
              </a:rPr>
              <a:t>Allemand</a:t>
            </a:r>
            <a:r>
              <a:rPr lang="ar-MA" b="1" dirty="0" smtClean="0">
                <a:solidFill>
                  <a:srgbClr val="FFFF00"/>
                </a:solidFill>
              </a:rPr>
              <a:t>الألمانية         </a:t>
            </a:r>
            <a:r>
              <a:rPr lang="ar-MA" b="1" dirty="0" smtClean="0">
                <a:solidFill>
                  <a:srgbClr val="FFFF00"/>
                </a:solidFill>
              </a:rPr>
              <a:t>                                                    </a:t>
            </a:r>
            <a:endParaRPr lang="fr-FR" b="1" dirty="0" smtClean="0">
              <a:solidFill>
                <a:srgbClr val="FFFF00"/>
              </a:solidFill>
            </a:endParaRPr>
          </a:p>
          <a:p>
            <a:r>
              <a:rPr lang="fr-FR" b="1" dirty="0" smtClean="0">
                <a:solidFill>
                  <a:srgbClr val="FFFF00"/>
                </a:solidFill>
              </a:rPr>
              <a:t>Néerlandais</a:t>
            </a:r>
            <a:r>
              <a:rPr lang="ar-MA" b="1" dirty="0" smtClean="0">
                <a:solidFill>
                  <a:srgbClr val="FFFF00"/>
                </a:solidFill>
              </a:rPr>
              <a:t>الهولندية         </a:t>
            </a:r>
            <a:r>
              <a:rPr lang="ar-MA" b="1" dirty="0" smtClean="0">
                <a:solidFill>
                  <a:srgbClr val="FFFF00"/>
                </a:solidFill>
              </a:rPr>
              <a:t>                                               </a:t>
            </a:r>
            <a:endParaRPr lang="fr-FR" b="1" dirty="0" smtClean="0">
              <a:solidFill>
                <a:srgbClr val="FFFF00"/>
              </a:solidFill>
            </a:endParaRPr>
          </a:p>
          <a:p>
            <a:r>
              <a:rPr lang="fr-FR" b="1" dirty="0" smtClean="0">
                <a:solidFill>
                  <a:srgbClr val="FFFF00"/>
                </a:solidFill>
              </a:rPr>
              <a:t>Espagnol</a:t>
            </a:r>
            <a:r>
              <a:rPr lang="ar-MA" b="1" dirty="0" smtClean="0">
                <a:solidFill>
                  <a:srgbClr val="FFFF00"/>
                </a:solidFill>
              </a:rPr>
              <a:t>الاسبانية  </a:t>
            </a:r>
            <a:r>
              <a:rPr lang="ar-MA" b="1" dirty="0" smtClean="0">
                <a:solidFill>
                  <a:srgbClr val="FFFF00"/>
                </a:solidFill>
              </a:rPr>
              <a:t>                                                          </a:t>
            </a:r>
            <a:endParaRPr lang="fr-FR" b="1" dirty="0" smtClean="0">
              <a:solidFill>
                <a:srgbClr val="FFFF00"/>
              </a:solidFill>
            </a:endParaRPr>
          </a:p>
          <a:p>
            <a:r>
              <a:rPr lang="fr-FR" b="1" dirty="0" smtClean="0">
                <a:solidFill>
                  <a:srgbClr val="FFFF00"/>
                </a:solidFill>
              </a:rPr>
              <a:t>Arabe</a:t>
            </a:r>
            <a:r>
              <a:rPr lang="ar-MA" b="1" dirty="0" smtClean="0">
                <a:solidFill>
                  <a:srgbClr val="FFFF00"/>
                </a:solidFill>
              </a:rPr>
              <a:t>العربية   </a:t>
            </a:r>
            <a:r>
              <a:rPr lang="ar-MA" b="1" dirty="0" smtClean="0">
                <a:solidFill>
                  <a:srgbClr val="FFFF00"/>
                </a:solidFill>
              </a:rPr>
              <a:t>                                                                 </a:t>
            </a:r>
            <a:endParaRPr lang="fr-FR" b="1" dirty="0" smtClean="0">
              <a:solidFill>
                <a:srgbClr val="FFFF00"/>
              </a:solidFill>
            </a:endParaRPr>
          </a:p>
          <a:p>
            <a:r>
              <a:rPr lang="fr-FR" b="1" dirty="0" smtClean="0">
                <a:solidFill>
                  <a:srgbClr val="FFFF00"/>
                </a:solidFill>
              </a:rPr>
              <a:t>Informatique</a:t>
            </a:r>
            <a:r>
              <a:rPr lang="ar-MA" b="1" dirty="0" smtClean="0">
                <a:solidFill>
                  <a:srgbClr val="FFFF00"/>
                </a:solidFill>
              </a:rPr>
              <a:t>الإعلاميات   </a:t>
            </a:r>
            <a:r>
              <a:rPr lang="ar-MA" b="1" dirty="0" smtClean="0">
                <a:solidFill>
                  <a:srgbClr val="FFFF00"/>
                </a:solidFill>
              </a:rPr>
              <a:t>                                                 </a:t>
            </a:r>
            <a:r>
              <a:rPr lang="fr-FR" b="1" dirty="0" smtClean="0">
                <a:solidFill>
                  <a:srgbClr val="FFFF00"/>
                </a:solidFill>
              </a:rPr>
              <a:t> </a:t>
            </a:r>
            <a:r>
              <a:rPr lang="ar-MA" b="1" dirty="0" smtClean="0">
                <a:solidFill>
                  <a:srgbClr val="FFFF00"/>
                </a:solidFill>
              </a:rPr>
              <a:t>               </a:t>
            </a:r>
            <a:endParaRPr lang="fr-FR" b="1"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9001156" cy="1357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MA" sz="5400" b="1" dirty="0" smtClean="0">
                <a:solidFill>
                  <a:srgbClr val="FF0000"/>
                </a:solidFill>
              </a:rPr>
              <a:t> </a:t>
            </a:r>
            <a:r>
              <a:rPr lang="fr-FR" sz="5400" b="1" dirty="0" smtClean="0">
                <a:solidFill>
                  <a:srgbClr val="FF0000"/>
                </a:solidFill>
              </a:rPr>
              <a:t>Café d’</a:t>
            </a:r>
            <a:r>
              <a:rPr lang="fr-FR" sz="5400" b="1" dirty="0" err="1" smtClean="0">
                <a:solidFill>
                  <a:srgbClr val="FF0000"/>
                </a:solidFill>
              </a:rPr>
              <a:t>etudiant</a:t>
            </a:r>
            <a:endParaRPr lang="fr-FR" sz="5400" b="1" dirty="0" smtClean="0">
              <a:solidFill>
                <a:srgbClr val="FF0000"/>
              </a:solidFill>
            </a:endParaRPr>
          </a:p>
          <a:p>
            <a:pPr algn="ctr"/>
            <a:r>
              <a:rPr lang="fr-FR" sz="4000" b="1" dirty="0" smtClean="0">
                <a:solidFill>
                  <a:srgbClr val="FF0000"/>
                </a:solidFill>
              </a:rPr>
              <a:t>     </a:t>
            </a:r>
            <a:r>
              <a:rPr lang="ar-MA" sz="4000" b="1" dirty="0" smtClean="0">
                <a:solidFill>
                  <a:srgbClr val="FF0000"/>
                </a:solidFill>
              </a:rPr>
              <a:t>مقهى الطالب</a:t>
            </a:r>
            <a:endParaRPr lang="fr-FR" sz="4000" b="1" dirty="0"/>
          </a:p>
        </p:txBody>
      </p:sp>
      <p:sp>
        <p:nvSpPr>
          <p:cNvPr id="3" name="Rectangle 2"/>
          <p:cNvSpPr/>
          <p:nvPr/>
        </p:nvSpPr>
        <p:spPr>
          <a:xfrm>
            <a:off x="142844" y="1571612"/>
            <a:ext cx="9001156" cy="16430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1" algn="r" rtl="1"/>
            <a:r>
              <a:rPr lang="ar-MA" sz="3200" b="1" dirty="0" smtClean="0">
                <a:solidFill>
                  <a:srgbClr val="00B050"/>
                </a:solidFill>
              </a:rPr>
              <a:t>- لطلبة معهدي: </a:t>
            </a:r>
            <a:r>
              <a:rPr lang="fr-FR" sz="3200" b="1" dirty="0" smtClean="0">
                <a:solidFill>
                  <a:srgbClr val="00B050"/>
                </a:solidFill>
              </a:rPr>
              <a:t>IESMP   </a:t>
            </a:r>
            <a:r>
              <a:rPr lang="ar-MA" sz="3200" b="1" dirty="0" smtClean="0">
                <a:solidFill>
                  <a:srgbClr val="00B050"/>
                </a:solidFill>
              </a:rPr>
              <a:t> و</a:t>
            </a:r>
            <a:r>
              <a:rPr lang="fr-FR" sz="3200" b="1" dirty="0" smtClean="0">
                <a:solidFill>
                  <a:srgbClr val="00B050"/>
                </a:solidFill>
              </a:rPr>
              <a:t> </a:t>
            </a:r>
            <a:r>
              <a:rPr lang="ar-MA" sz="3200" b="1" dirty="0" smtClean="0">
                <a:solidFill>
                  <a:srgbClr val="00B050"/>
                </a:solidFill>
              </a:rPr>
              <a:t> </a:t>
            </a:r>
            <a:r>
              <a:rPr lang="fr-FR" sz="3200" b="1" dirty="0" smtClean="0">
                <a:solidFill>
                  <a:srgbClr val="00B050"/>
                </a:solidFill>
              </a:rPr>
              <a:t> ISTL –Nador</a:t>
            </a:r>
            <a:r>
              <a:rPr lang="ar-MA" sz="3200" b="1" dirty="0" smtClean="0">
                <a:solidFill>
                  <a:srgbClr val="00B050"/>
                </a:solidFill>
              </a:rPr>
              <a:t>        - لطلبة المدارس والمعاهد الأخرى والجامعة </a:t>
            </a:r>
            <a:endParaRPr lang="fr-FR" sz="3200" b="1" dirty="0">
              <a:solidFill>
                <a:srgbClr val="00B050"/>
              </a:solidFill>
            </a:endParaRPr>
          </a:p>
        </p:txBody>
      </p:sp>
      <p:pic>
        <p:nvPicPr>
          <p:cNvPr id="4" name="Picture 2" descr="C:\Users\poste\Desktop\1.jpg"/>
          <p:cNvPicPr>
            <a:picLocks noChangeAspect="1" noChangeArrowheads="1"/>
          </p:cNvPicPr>
          <p:nvPr/>
        </p:nvPicPr>
        <p:blipFill>
          <a:blip r:embed="rId2"/>
          <a:srcRect/>
          <a:stretch>
            <a:fillRect/>
          </a:stretch>
        </p:blipFill>
        <p:spPr bwMode="auto">
          <a:xfrm>
            <a:off x="142844" y="3357562"/>
            <a:ext cx="4643470" cy="2936875"/>
          </a:xfrm>
          <a:prstGeom prst="rect">
            <a:avLst/>
          </a:prstGeom>
          <a:noFill/>
        </p:spPr>
      </p:pic>
      <p:pic>
        <p:nvPicPr>
          <p:cNvPr id="5" name="Picture 3" descr="C:\Users\poste\Desktop\2.jpg"/>
          <p:cNvPicPr>
            <a:picLocks noChangeAspect="1" noChangeArrowheads="1"/>
          </p:cNvPicPr>
          <p:nvPr/>
        </p:nvPicPr>
        <p:blipFill>
          <a:blip r:embed="rId3"/>
          <a:srcRect/>
          <a:stretch>
            <a:fillRect/>
          </a:stretch>
        </p:blipFill>
        <p:spPr bwMode="auto">
          <a:xfrm>
            <a:off x="4929189" y="3357562"/>
            <a:ext cx="4134071" cy="29368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4598"/>
            <a:ext cx="3214678" cy="29368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Documents and Settings\Administrateur\Bureau\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000372"/>
            <a:ext cx="3179954" cy="385762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3357554" y="142852"/>
            <a:ext cx="5643602" cy="14144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3200" b="1" dirty="0" smtClean="0">
                <a:solidFill>
                  <a:srgbClr val="FF0000"/>
                </a:solidFill>
              </a:rPr>
              <a:t>Cité : DAR ATTALEB</a:t>
            </a:r>
            <a:r>
              <a:rPr lang="fr-FR" b="1" dirty="0" smtClean="0">
                <a:solidFill>
                  <a:srgbClr val="FF0000"/>
                </a:solidFill>
              </a:rPr>
              <a:t/>
            </a:r>
            <a:br>
              <a:rPr lang="fr-FR" b="1" dirty="0" smtClean="0">
                <a:solidFill>
                  <a:srgbClr val="FF0000"/>
                </a:solidFill>
              </a:rPr>
            </a:br>
            <a:r>
              <a:rPr lang="ar-MA" sz="3200" b="1" dirty="0" smtClean="0">
                <a:solidFill>
                  <a:srgbClr val="FF0000"/>
                </a:solidFill>
              </a:rPr>
              <a:t>حي :دار الطالب</a:t>
            </a:r>
            <a:r>
              <a:rPr lang="fr-FR" b="1" dirty="0" smtClean="0">
                <a:solidFill>
                  <a:srgbClr val="FF0000"/>
                </a:solidFill>
              </a:rPr>
              <a:t/>
            </a:r>
            <a:br>
              <a:rPr lang="fr-FR" b="1" dirty="0" smtClean="0">
                <a:solidFill>
                  <a:srgbClr val="FF0000"/>
                </a:solidFill>
              </a:rPr>
            </a:br>
            <a:r>
              <a:rPr lang="ar-MA" b="1" dirty="0" smtClean="0">
                <a:solidFill>
                  <a:srgbClr val="FF0000"/>
                </a:solidFill>
              </a:rPr>
              <a:t>                              حي خاص                       </a:t>
            </a:r>
            <a:endParaRPr lang="fr-FR" b="1" dirty="0">
              <a:solidFill>
                <a:srgbClr val="FF0000"/>
              </a:solidFill>
            </a:endParaRPr>
          </a:p>
        </p:txBody>
      </p:sp>
      <p:pic>
        <p:nvPicPr>
          <p:cNvPr id="2050" name="Picture 2" descr="C:\Users\poste\Downloads\dar taleb.jpg"/>
          <p:cNvPicPr>
            <a:picLocks noChangeAspect="1" noChangeArrowheads="1"/>
          </p:cNvPicPr>
          <p:nvPr/>
        </p:nvPicPr>
        <p:blipFill>
          <a:blip r:embed="rId4"/>
          <a:srcRect/>
          <a:stretch>
            <a:fillRect/>
          </a:stretch>
        </p:blipFill>
        <p:spPr bwMode="auto">
          <a:xfrm>
            <a:off x="3357554" y="1571612"/>
            <a:ext cx="5643602" cy="5286388"/>
          </a:xfrm>
          <a:prstGeom prst="rect">
            <a:avLst/>
          </a:prstGeom>
          <a:noFill/>
        </p:spPr>
      </p:pic>
    </p:spTree>
    <p:extLst>
      <p:ext uri="{BB962C8B-B14F-4D97-AF65-F5344CB8AC3E}">
        <p14:creationId xmlns="" xmlns:p14="http://schemas.microsoft.com/office/powerpoint/2010/main" val="184042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85728"/>
            <a:ext cx="7772400" cy="5500726"/>
          </a:xfrm>
        </p:spPr>
        <p:txBody>
          <a:bodyPr>
            <a:normAutofit fontScale="90000"/>
          </a:bodyPr>
          <a:lstStyle/>
          <a:p>
            <a:pPr algn="ctr"/>
            <a:r>
              <a:rPr lang="ar-MA" sz="8000" b="1" dirty="0" smtClean="0">
                <a:solidFill>
                  <a:schemeClr val="bg1"/>
                </a:solidFill>
              </a:rPr>
              <a:t>العنوان</a:t>
            </a:r>
            <a:r>
              <a:rPr lang="ar-MA" b="1" dirty="0" smtClean="0"/>
              <a:t/>
            </a:r>
            <a:br>
              <a:rPr lang="ar-MA" b="1" dirty="0" smtClean="0"/>
            </a:br>
            <a:r>
              <a:rPr lang="ar-MA" b="1" dirty="0" smtClean="0"/>
              <a:t/>
            </a:r>
            <a:br>
              <a:rPr lang="ar-MA" b="1" dirty="0" smtClean="0"/>
            </a:br>
            <a:r>
              <a:rPr lang="ar-MA" b="1" dirty="0" smtClean="0">
                <a:solidFill>
                  <a:schemeClr val="bg1"/>
                </a:solidFill>
              </a:rPr>
              <a:t>شارع تاويمة الطريق الرئيسية 39 الناظور</a:t>
            </a:r>
            <a:br>
              <a:rPr lang="ar-MA" b="1" dirty="0" smtClean="0">
                <a:solidFill>
                  <a:schemeClr val="bg1"/>
                </a:solidFill>
              </a:rPr>
            </a:br>
            <a:r>
              <a:rPr lang="ar-MA" b="1" dirty="0" smtClean="0">
                <a:solidFill>
                  <a:schemeClr val="bg1"/>
                </a:solidFill>
              </a:rPr>
              <a:t>(قرب ثانوية الناظور الجديد)</a:t>
            </a:r>
            <a:r>
              <a:rPr lang="fr-FR" b="1" dirty="0" smtClean="0">
                <a:solidFill>
                  <a:schemeClr val="bg1"/>
                </a:solidFill>
              </a:rPr>
              <a:t/>
            </a:r>
            <a:br>
              <a:rPr lang="fr-FR" b="1" dirty="0" smtClean="0">
                <a:solidFill>
                  <a:schemeClr val="bg1"/>
                </a:solidFill>
              </a:rPr>
            </a:br>
            <a:r>
              <a:rPr lang="ar-MA" b="1" dirty="0" smtClean="0">
                <a:solidFill>
                  <a:schemeClr val="tx1"/>
                </a:solidFill>
              </a:rPr>
              <a:t/>
            </a:r>
            <a:br>
              <a:rPr lang="ar-MA" b="1" dirty="0" smtClean="0">
                <a:solidFill>
                  <a:schemeClr val="tx1"/>
                </a:solidFill>
              </a:rPr>
            </a:br>
            <a:r>
              <a:rPr lang="fr-FR" sz="1800" dirty="0" smtClean="0">
                <a:solidFill>
                  <a:schemeClr val="tx1"/>
                </a:solidFill>
              </a:rPr>
              <a:t>Tél: </a:t>
            </a:r>
            <a:r>
              <a:rPr lang="fr-FR" sz="1800" dirty="0">
                <a:solidFill>
                  <a:schemeClr val="tx1"/>
                </a:solidFill>
              </a:rPr>
              <a:t>+212 - 536 - 60 - 33 - 25/26 | Fax: +212 - 536 - 60 - 33 - 27 | info@iesmp.ma</a:t>
            </a:r>
            <a:r>
              <a:rPr lang="ar-MA" b="1" dirty="0" smtClean="0"/>
              <a:t/>
            </a:r>
            <a:br>
              <a:rPr lang="ar-MA" b="1" dirty="0" smtClean="0"/>
            </a:br>
            <a:r>
              <a:rPr lang="fr-FR" b="1" smtClean="0"/>
              <a:t>www.iesmp.ma</a:t>
            </a:r>
            <a:endParaRPr lang="fr-FR"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522</TotalTime>
  <Words>238</Words>
  <Application>Microsoft Office PowerPoint</Application>
  <PresentationFormat>Affichage à l'écran (4:3)</PresentationFormat>
  <Paragraphs>65</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Opulent</vt:lpstr>
      <vt:lpstr>IESMP INSTITUT D’ENSEIGNEMENT SUPERIEUR DE MANAGEMENT </vt:lpstr>
      <vt:lpstr>Diapositive 2</vt:lpstr>
      <vt:lpstr>Diapositive 3</vt:lpstr>
      <vt:lpstr>Diapositive 4</vt:lpstr>
      <vt:lpstr>Diapositive 5</vt:lpstr>
      <vt:lpstr>Diapositive 6</vt:lpstr>
      <vt:lpstr>Diapositive 7</vt:lpstr>
      <vt:lpstr>Diapositive 8</vt:lpstr>
      <vt:lpstr>العنوان  شارع تاويمة الطريق الرئيسية 39 الناظور (قرب ثانوية الناظور الجديد)  Tél: +212 - 536 - 60 - 33 - 25/26 | Fax: +212 - 536 - 60 - 33 - 27 | info@iesmp.ma www.iesmp.ma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ISTL Institut Superieur de Transport et de Logistique</dc:title>
  <dc:creator>CHAIB BEN KADDOUR</dc:creator>
  <cp:lastModifiedBy>poste</cp:lastModifiedBy>
  <cp:revision>102</cp:revision>
  <dcterms:created xsi:type="dcterms:W3CDTF">2016-02-13T10:05:14Z</dcterms:created>
  <dcterms:modified xsi:type="dcterms:W3CDTF">2016-05-02T15:35:30Z</dcterms:modified>
</cp:coreProperties>
</file>